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9" roundtripDataSignature="AMtx7miVNvjgTun9gUiMMKM7WlWzwHBe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customschemas.google.com/relationships/presentationmetadata" Target="meta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2" name="Google Shape;62;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8" name="Google Shape;158;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9" name="Google Shape;69;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1" name="Google Shape;81;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5c1c2a80ba_0_28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87" name="Google Shape;87;g35c1c2a80ba_0_28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8" name="Google Shape;88;g35c1c2a80ba_0_289: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5c1c2a80b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5c1c2a80ba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 name="Google Shape;109;g35c1c2a80ba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g35c1c2a80ba_0_62"/>
          <p:cNvSpPr txBox="1"/>
          <p:nvPr>
            <p:ph type="ctrTitle"/>
          </p:nvPr>
        </p:nvSpPr>
        <p:spPr>
          <a:xfrm>
            <a:off x="415611" y="992767"/>
            <a:ext cx="11360700" cy="27369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p:txBody>
      </p:sp>
      <p:sp>
        <p:nvSpPr>
          <p:cNvPr id="15" name="Google Shape;15;g35c1c2a80ba_0_62"/>
          <p:cNvSpPr txBox="1"/>
          <p:nvPr>
            <p:ph idx="1" type="subTitle"/>
          </p:nvPr>
        </p:nvSpPr>
        <p:spPr>
          <a:xfrm>
            <a:off x="415600" y="3778833"/>
            <a:ext cx="11360700" cy="10569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p:txBody>
      </p:sp>
      <p:sp>
        <p:nvSpPr>
          <p:cNvPr id="16" name="Google Shape;16;g35c1c2a80ba_0_62"/>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g35c1c2a80ba_0_97"/>
          <p:cNvSpPr txBox="1"/>
          <p:nvPr>
            <p:ph hasCustomPrompt="1" type="title"/>
          </p:nvPr>
        </p:nvSpPr>
        <p:spPr>
          <a:xfrm>
            <a:off x="415600" y="1474833"/>
            <a:ext cx="11360700" cy="26181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50" name="Google Shape;50;g35c1c2a80ba_0_97"/>
          <p:cNvSpPr txBox="1"/>
          <p:nvPr>
            <p:ph idx="1" type="body"/>
          </p:nvPr>
        </p:nvSpPr>
        <p:spPr>
          <a:xfrm>
            <a:off x="415600" y="4202967"/>
            <a:ext cx="11360700" cy="1734300"/>
          </a:xfrm>
          <a:prstGeom prst="rect">
            <a:avLst/>
          </a:prstGeom>
        </p:spPr>
        <p:txBody>
          <a:bodyPr anchorCtr="0" anchor="t" bIns="121900" lIns="121900" spcFirstLastPara="1" rIns="121900" wrap="square" tIns="121900">
            <a:normAutofit/>
          </a:bodyPr>
          <a:lstStyle>
            <a:lvl1pPr indent="-381000" lvl="0" marL="457200" algn="ctr">
              <a:spcBef>
                <a:spcPts val="0"/>
              </a:spcBef>
              <a:spcAft>
                <a:spcPts val="0"/>
              </a:spcAft>
              <a:buSzPts val="24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51" name="Google Shape;51;g35c1c2a80ba_0_97"/>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g35c1c2a80ba_0_10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4" name="Shape 54"/>
        <p:cNvGrpSpPr/>
        <p:nvPr/>
      </p:nvGrpSpPr>
      <p:grpSpPr>
        <a:xfrm>
          <a:off x="0" y="0"/>
          <a:ext cx="0" cy="0"/>
          <a:chOff x="0" y="0"/>
          <a:chExt cx="0" cy="0"/>
        </a:xfrm>
      </p:grpSpPr>
      <p:sp>
        <p:nvSpPr>
          <p:cNvPr id="55" name="Google Shape;55;g35c1c2a80ba_0_103"/>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56" name="Google Shape;56;g35c1c2a80ba_0_103"/>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1600"/>
              </a:spcBef>
              <a:spcAft>
                <a:spcPts val="0"/>
              </a:spcAft>
              <a:buClr>
                <a:schemeClr val="dk1"/>
              </a:buClr>
              <a:buSzPts val="1800"/>
              <a:buChar char="○"/>
              <a:defRPr/>
            </a:lvl2pPr>
            <a:lvl3pPr indent="-342900" lvl="2" marL="1371600" algn="l">
              <a:lnSpc>
                <a:spcPct val="90000"/>
              </a:lnSpc>
              <a:spcBef>
                <a:spcPts val="1600"/>
              </a:spcBef>
              <a:spcAft>
                <a:spcPts val="0"/>
              </a:spcAft>
              <a:buClr>
                <a:schemeClr val="dk1"/>
              </a:buClr>
              <a:buSzPts val="1800"/>
              <a:buChar char="■"/>
              <a:defRPr/>
            </a:lvl3pPr>
            <a:lvl4pPr indent="-342900" lvl="3" marL="1828800" algn="l">
              <a:lnSpc>
                <a:spcPct val="90000"/>
              </a:lnSpc>
              <a:spcBef>
                <a:spcPts val="1600"/>
              </a:spcBef>
              <a:spcAft>
                <a:spcPts val="0"/>
              </a:spcAft>
              <a:buClr>
                <a:schemeClr val="dk1"/>
              </a:buClr>
              <a:buSzPts val="1800"/>
              <a:buChar char="●"/>
              <a:defRPr/>
            </a:lvl4pPr>
            <a:lvl5pPr indent="-342900" lvl="4" marL="2286000" algn="l">
              <a:lnSpc>
                <a:spcPct val="90000"/>
              </a:lnSpc>
              <a:spcBef>
                <a:spcPts val="1600"/>
              </a:spcBef>
              <a:spcAft>
                <a:spcPts val="0"/>
              </a:spcAft>
              <a:buClr>
                <a:schemeClr val="dk1"/>
              </a:buClr>
              <a:buSzPts val="1800"/>
              <a:buChar char="○"/>
              <a:defRPr/>
            </a:lvl5pPr>
            <a:lvl6pPr indent="-342900" lvl="5" marL="2743200" algn="l">
              <a:lnSpc>
                <a:spcPct val="90000"/>
              </a:lnSpc>
              <a:spcBef>
                <a:spcPts val="1600"/>
              </a:spcBef>
              <a:spcAft>
                <a:spcPts val="0"/>
              </a:spcAft>
              <a:buClr>
                <a:schemeClr val="dk1"/>
              </a:buClr>
              <a:buSzPts val="1800"/>
              <a:buChar char="■"/>
              <a:defRPr/>
            </a:lvl6pPr>
            <a:lvl7pPr indent="-342900" lvl="6" marL="3200400" algn="l">
              <a:lnSpc>
                <a:spcPct val="90000"/>
              </a:lnSpc>
              <a:spcBef>
                <a:spcPts val="1600"/>
              </a:spcBef>
              <a:spcAft>
                <a:spcPts val="0"/>
              </a:spcAft>
              <a:buClr>
                <a:schemeClr val="dk1"/>
              </a:buClr>
              <a:buSzPts val="1800"/>
              <a:buChar char="●"/>
              <a:defRPr/>
            </a:lvl7pPr>
            <a:lvl8pPr indent="-342900" lvl="7" marL="3657600" algn="l">
              <a:lnSpc>
                <a:spcPct val="90000"/>
              </a:lnSpc>
              <a:spcBef>
                <a:spcPts val="1600"/>
              </a:spcBef>
              <a:spcAft>
                <a:spcPts val="0"/>
              </a:spcAft>
              <a:buClr>
                <a:schemeClr val="dk1"/>
              </a:buClr>
              <a:buSzPts val="1800"/>
              <a:buChar char="○"/>
              <a:defRPr/>
            </a:lvl8pPr>
            <a:lvl9pPr indent="-342900" lvl="8" marL="4114800" algn="l">
              <a:lnSpc>
                <a:spcPct val="90000"/>
              </a:lnSpc>
              <a:spcBef>
                <a:spcPts val="1600"/>
              </a:spcBef>
              <a:spcAft>
                <a:spcPts val="1600"/>
              </a:spcAft>
              <a:buClr>
                <a:schemeClr val="dk1"/>
              </a:buClr>
              <a:buSzPts val="1800"/>
              <a:buChar char="■"/>
              <a:defRPr/>
            </a:lvl9pPr>
          </a:lstStyle>
          <a:p/>
        </p:txBody>
      </p:sp>
      <p:sp>
        <p:nvSpPr>
          <p:cNvPr id="57" name="Google Shape;57;g35c1c2a80ba_0_103"/>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g35c1c2a80ba_0_103"/>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g35c1c2a80ba_0_103"/>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rm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g35c1c2a80ba_0_66"/>
          <p:cNvSpPr txBox="1"/>
          <p:nvPr>
            <p:ph type="title"/>
          </p:nvPr>
        </p:nvSpPr>
        <p:spPr>
          <a:xfrm>
            <a:off x="415600" y="2867800"/>
            <a:ext cx="11360700" cy="1122300"/>
          </a:xfrm>
          <a:prstGeom prst="rect">
            <a:avLst/>
          </a:prstGeom>
        </p:spPr>
        <p:txBody>
          <a:bodyPr anchorCtr="0" anchor="ctr" bIns="121900" lIns="121900" spcFirstLastPara="1" rIns="121900" wrap="square" tIns="12190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g35c1c2a80ba_0_66"/>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35c1c2a80ba_0_69"/>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2" name="Google Shape;22;g35c1c2a80ba_0_69"/>
          <p:cNvSpPr txBox="1"/>
          <p:nvPr>
            <p:ph idx="1" type="body"/>
          </p:nvPr>
        </p:nvSpPr>
        <p:spPr>
          <a:xfrm>
            <a:off x="415600" y="1536633"/>
            <a:ext cx="11360700" cy="4555200"/>
          </a:xfrm>
          <a:prstGeom prst="rect">
            <a:avLst/>
          </a:prstGeom>
        </p:spPr>
        <p:txBody>
          <a:bodyPr anchorCtr="0" anchor="t"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23" name="Google Shape;23;g35c1c2a80ba_0_69"/>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g35c1c2a80ba_0_73"/>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26" name="Google Shape;26;g35c1c2a80ba_0_73"/>
          <p:cNvSpPr txBox="1"/>
          <p:nvPr>
            <p:ph idx="1" type="body"/>
          </p:nvPr>
        </p:nvSpPr>
        <p:spPr>
          <a:xfrm>
            <a:off x="4156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7" name="Google Shape;27;g35c1c2a80ba_0_73"/>
          <p:cNvSpPr txBox="1"/>
          <p:nvPr>
            <p:ph idx="2" type="body"/>
          </p:nvPr>
        </p:nvSpPr>
        <p:spPr>
          <a:xfrm>
            <a:off x="6443200" y="1536633"/>
            <a:ext cx="5333100" cy="4555200"/>
          </a:xfrm>
          <a:prstGeom prst="rect">
            <a:avLst/>
          </a:prstGeom>
        </p:spPr>
        <p:txBody>
          <a:bodyPr anchorCtr="0" anchor="t" bIns="121900" lIns="121900" spcFirstLastPara="1" rIns="121900" wrap="square" tIns="1219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8" name="Google Shape;28;g35c1c2a80ba_0_73"/>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g35c1c2a80ba_0_78"/>
          <p:cNvSpPr txBox="1"/>
          <p:nvPr>
            <p:ph type="title"/>
          </p:nvPr>
        </p:nvSpPr>
        <p:spPr>
          <a:xfrm>
            <a:off x="415600" y="593367"/>
            <a:ext cx="11360700" cy="763500"/>
          </a:xfrm>
          <a:prstGeom prst="rect">
            <a:avLst/>
          </a:prstGeom>
        </p:spPr>
        <p:txBody>
          <a:bodyPr anchorCtr="0" anchor="t" bIns="121900" lIns="121900" spcFirstLastPara="1" rIns="121900" wrap="square" tIns="12190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p:txBody>
      </p:sp>
      <p:sp>
        <p:nvSpPr>
          <p:cNvPr id="31" name="Google Shape;31;g35c1c2a80ba_0_7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g35c1c2a80ba_0_81"/>
          <p:cNvSpPr txBox="1"/>
          <p:nvPr>
            <p:ph type="title"/>
          </p:nvPr>
        </p:nvSpPr>
        <p:spPr>
          <a:xfrm>
            <a:off x="415600" y="740800"/>
            <a:ext cx="3744000" cy="1007700"/>
          </a:xfrm>
          <a:prstGeom prst="rect">
            <a:avLst/>
          </a:prstGeom>
        </p:spPr>
        <p:txBody>
          <a:bodyPr anchorCtr="0" anchor="b" bIns="121900" lIns="121900" spcFirstLastPara="1" rIns="121900" wrap="square" tIns="12190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p:txBody>
      </p:sp>
      <p:sp>
        <p:nvSpPr>
          <p:cNvPr id="34" name="Google Shape;34;g35c1c2a80ba_0_81"/>
          <p:cNvSpPr txBox="1"/>
          <p:nvPr>
            <p:ph idx="1" type="body"/>
          </p:nvPr>
        </p:nvSpPr>
        <p:spPr>
          <a:xfrm>
            <a:off x="415600" y="1852800"/>
            <a:ext cx="3744000" cy="4239300"/>
          </a:xfrm>
          <a:prstGeom prst="rect">
            <a:avLst/>
          </a:prstGeom>
        </p:spPr>
        <p:txBody>
          <a:bodyPr anchorCtr="0" anchor="t" bIns="121900" lIns="121900" spcFirstLastPara="1" rIns="121900" wrap="square" tIns="1219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5" name="Google Shape;35;g35c1c2a80ba_0_81"/>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6" name="Shape 36"/>
        <p:cNvGrpSpPr/>
        <p:nvPr/>
      </p:nvGrpSpPr>
      <p:grpSpPr>
        <a:xfrm>
          <a:off x="0" y="0"/>
          <a:ext cx="0" cy="0"/>
          <a:chOff x="0" y="0"/>
          <a:chExt cx="0" cy="0"/>
        </a:xfrm>
      </p:grpSpPr>
      <p:sp>
        <p:nvSpPr>
          <p:cNvPr id="37" name="Google Shape;37;g35c1c2a80ba_0_85"/>
          <p:cNvSpPr txBox="1"/>
          <p:nvPr>
            <p:ph type="title"/>
          </p:nvPr>
        </p:nvSpPr>
        <p:spPr>
          <a:xfrm>
            <a:off x="653667" y="600200"/>
            <a:ext cx="8490300" cy="5454300"/>
          </a:xfrm>
          <a:prstGeom prst="rect">
            <a:avLst/>
          </a:prstGeom>
        </p:spPr>
        <p:txBody>
          <a:bodyPr anchorCtr="0" anchor="ctr" bIns="121900" lIns="121900" spcFirstLastPara="1" rIns="121900" wrap="square" tIns="12190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p:txBody>
      </p:sp>
      <p:sp>
        <p:nvSpPr>
          <p:cNvPr id="38" name="Google Shape;38;g35c1c2a80ba_0_85"/>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g35c1c2a80ba_0_88"/>
          <p:cNvSpPr/>
          <p:nvPr/>
        </p:nvSpPr>
        <p:spPr>
          <a:xfrm>
            <a:off x="6096000" y="-167"/>
            <a:ext cx="6096000" cy="6858000"/>
          </a:xfrm>
          <a:prstGeom prst="rect">
            <a:avLst/>
          </a:prstGeom>
          <a:solidFill>
            <a:schemeClr val="lt2"/>
          </a:solidFill>
          <a:ln>
            <a:noFill/>
          </a:ln>
        </p:spPr>
        <p:txBody>
          <a:bodyPr anchorCtr="0" anchor="ctr" bIns="121900" lIns="121900" spcFirstLastPara="1" rIns="121900" wrap="square" tIns="121900">
            <a:noAutofit/>
          </a:bodyPr>
          <a:lstStyle/>
          <a:p>
            <a:pPr indent="0" lvl="0" marL="0" rtl="0" algn="l">
              <a:spcBef>
                <a:spcPts val="0"/>
              </a:spcBef>
              <a:spcAft>
                <a:spcPts val="0"/>
              </a:spcAft>
              <a:buNone/>
            </a:pPr>
            <a:r>
              <a:t/>
            </a:r>
            <a:endParaRPr/>
          </a:p>
        </p:txBody>
      </p:sp>
      <p:sp>
        <p:nvSpPr>
          <p:cNvPr id="41" name="Google Shape;41;g35c1c2a80ba_0_88"/>
          <p:cNvSpPr txBox="1"/>
          <p:nvPr>
            <p:ph type="title"/>
          </p:nvPr>
        </p:nvSpPr>
        <p:spPr>
          <a:xfrm>
            <a:off x="354000" y="1644233"/>
            <a:ext cx="5393700" cy="1976400"/>
          </a:xfrm>
          <a:prstGeom prst="rect">
            <a:avLst/>
          </a:prstGeom>
        </p:spPr>
        <p:txBody>
          <a:bodyPr anchorCtr="0" anchor="b" bIns="121900" lIns="121900" spcFirstLastPara="1" rIns="121900" wrap="square" tIns="12190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p:txBody>
      </p:sp>
      <p:sp>
        <p:nvSpPr>
          <p:cNvPr id="42" name="Google Shape;42;g35c1c2a80ba_0_88"/>
          <p:cNvSpPr txBox="1"/>
          <p:nvPr>
            <p:ph idx="1" type="subTitle"/>
          </p:nvPr>
        </p:nvSpPr>
        <p:spPr>
          <a:xfrm>
            <a:off x="354000" y="3737433"/>
            <a:ext cx="5393700" cy="1646700"/>
          </a:xfrm>
          <a:prstGeom prst="rect">
            <a:avLst/>
          </a:prstGeom>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43" name="Google Shape;43;g35c1c2a80ba_0_88"/>
          <p:cNvSpPr txBox="1"/>
          <p:nvPr>
            <p:ph idx="2" type="body"/>
          </p:nvPr>
        </p:nvSpPr>
        <p:spPr>
          <a:xfrm>
            <a:off x="6586000" y="965433"/>
            <a:ext cx="5115900" cy="4926900"/>
          </a:xfrm>
          <a:prstGeom prst="rect">
            <a:avLst/>
          </a:prstGeom>
        </p:spPr>
        <p:txBody>
          <a:bodyPr anchorCtr="0" anchor="ctr" bIns="121900" lIns="121900" spcFirstLastPara="1" rIns="121900" wrap="square" tIns="121900">
            <a:normAutofit/>
          </a:bodyPr>
          <a:lstStyle>
            <a:lvl1pPr indent="-381000" lvl="0" marL="457200">
              <a:spcBef>
                <a:spcPts val="0"/>
              </a:spcBef>
              <a:spcAft>
                <a:spcPts val="0"/>
              </a:spcAft>
              <a:buSzPts val="24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4" name="Google Shape;44;g35c1c2a80ba_0_88"/>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g35c1c2a80ba_0_94"/>
          <p:cNvSpPr txBox="1"/>
          <p:nvPr>
            <p:ph idx="1" type="body"/>
          </p:nvPr>
        </p:nvSpPr>
        <p:spPr>
          <a:xfrm>
            <a:off x="415600" y="5640767"/>
            <a:ext cx="7998300" cy="806700"/>
          </a:xfrm>
          <a:prstGeom prst="rect">
            <a:avLst/>
          </a:prstGeom>
        </p:spPr>
        <p:txBody>
          <a:bodyPr anchorCtr="0" anchor="ctr" bIns="121900" lIns="121900" spcFirstLastPara="1" rIns="121900" wrap="square" tIns="121900">
            <a:normAutofit/>
          </a:bodyPr>
          <a:lstStyle>
            <a:lvl1pPr indent="-228600" lvl="0" marL="457200">
              <a:lnSpc>
                <a:spcPct val="100000"/>
              </a:lnSpc>
              <a:spcBef>
                <a:spcPts val="0"/>
              </a:spcBef>
              <a:spcAft>
                <a:spcPts val="0"/>
              </a:spcAft>
              <a:buSzPts val="2400"/>
              <a:buNone/>
              <a:defRPr/>
            </a:lvl1pPr>
          </a:lstStyle>
          <a:p/>
        </p:txBody>
      </p:sp>
      <p:sp>
        <p:nvSpPr>
          <p:cNvPr id="47" name="Google Shape;47;g35c1c2a80ba_0_94"/>
          <p:cNvSpPr txBox="1"/>
          <p:nvPr>
            <p:ph idx="12" type="sldNum"/>
          </p:nvPr>
        </p:nvSpPr>
        <p:spPr>
          <a:xfrm>
            <a:off x="11296610" y="6217622"/>
            <a:ext cx="731700" cy="524700"/>
          </a:xfrm>
          <a:prstGeom prst="rect">
            <a:avLst/>
          </a:prstGeom>
        </p:spPr>
        <p:txBody>
          <a:bodyPr anchorCtr="0" anchor="ctr" bIns="121900" lIns="121900" spcFirstLastPara="1" rIns="121900" wrap="square" tIns="1219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9" name="Shape 9"/>
        <p:cNvGrpSpPr/>
        <p:nvPr/>
      </p:nvGrpSpPr>
      <p:grpSpPr>
        <a:xfrm>
          <a:off x="0" y="0"/>
          <a:ext cx="0" cy="0"/>
          <a:chOff x="0" y="0"/>
          <a:chExt cx="0" cy="0"/>
        </a:xfrm>
      </p:grpSpPr>
      <p:sp>
        <p:nvSpPr>
          <p:cNvPr id="10" name="Google Shape;10;g35c1c2a80ba_0_58"/>
          <p:cNvSpPr txBox="1"/>
          <p:nvPr>
            <p:ph type="title"/>
          </p:nvPr>
        </p:nvSpPr>
        <p:spPr>
          <a:xfrm>
            <a:off x="415600" y="593367"/>
            <a:ext cx="11360700" cy="763500"/>
          </a:xfrm>
          <a:prstGeom prst="rect">
            <a:avLst/>
          </a:prstGeom>
          <a:noFill/>
          <a:ln>
            <a:noFill/>
          </a:ln>
        </p:spPr>
        <p:txBody>
          <a:bodyPr anchorCtr="0" anchor="t" bIns="121900" lIns="121900" spcFirstLastPara="1" rIns="121900" wrap="square" tIns="12190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p:txBody>
      </p:sp>
      <p:sp>
        <p:nvSpPr>
          <p:cNvPr id="11" name="Google Shape;11;g35c1c2a80ba_0_58"/>
          <p:cNvSpPr txBox="1"/>
          <p:nvPr>
            <p:ph idx="1" type="body"/>
          </p:nvPr>
        </p:nvSpPr>
        <p:spPr>
          <a:xfrm>
            <a:off x="415600" y="1536633"/>
            <a:ext cx="11360700" cy="4555200"/>
          </a:xfrm>
          <a:prstGeom prst="rect">
            <a:avLst/>
          </a:prstGeom>
          <a:noFill/>
          <a:ln>
            <a:noFill/>
          </a:ln>
        </p:spPr>
        <p:txBody>
          <a:bodyPr anchorCtr="0" anchor="t" bIns="121900" lIns="121900" spcFirstLastPara="1" rIns="121900" wrap="square" tIns="121900">
            <a:normAutofit/>
          </a:bodyPr>
          <a:lstStyle>
            <a:lvl1pPr indent="-381000" lvl="0" marL="457200">
              <a:lnSpc>
                <a:spcPct val="115000"/>
              </a:lnSpc>
              <a:spcBef>
                <a:spcPts val="0"/>
              </a:spcBef>
              <a:spcAft>
                <a:spcPts val="0"/>
              </a:spcAft>
              <a:buClr>
                <a:schemeClr val="dk2"/>
              </a:buClr>
              <a:buSzPts val="2400"/>
              <a:buChar char="●"/>
              <a:defRPr sz="24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12" name="Google Shape;12;g35c1c2a80ba_0_58"/>
          <p:cNvSpPr txBox="1"/>
          <p:nvPr>
            <p:ph idx="12" type="sldNum"/>
          </p:nvPr>
        </p:nvSpPr>
        <p:spPr>
          <a:xfrm>
            <a:off x="11296610" y="6217622"/>
            <a:ext cx="731700" cy="524700"/>
          </a:xfrm>
          <a:prstGeom prst="rect">
            <a:avLst/>
          </a:prstGeom>
          <a:noFill/>
          <a:ln>
            <a:noFill/>
          </a:ln>
        </p:spPr>
        <p:txBody>
          <a:bodyPr anchorCtr="0" anchor="ctr" bIns="121900" lIns="121900" spcFirstLastPara="1" rIns="121900" wrap="square" tIns="12190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hyperlink" Target="https://masieriem.l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 Id="rId3" Type="http://schemas.openxmlformats.org/officeDocument/2006/relationships/hyperlink" Target="https://masieriem.lv/biedriem/"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hyperlink" Target="https://likumi.lv/ta/id/355331-arstniecibas-personu-un-arstniecibas-atbalsta-personu-registra-noteikumi" TargetMode="External"/><Relationship Id="rId4" Type="http://schemas.openxmlformats.org/officeDocument/2006/relationships/hyperlink" Target="https://likumi.lv/ta/id/352922-arstniecibas-personu-sertifikacijas-kartib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hyperlink" Target="https://registri.vi.gov.lv/ra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hyperlink" Target="https://likumi.lv/ta/id/352922-arstniecibas-personu-sertifikacijas-kartiba" TargetMode="External"/><Relationship Id="rId4" Type="http://schemas.openxmlformats.org/officeDocument/2006/relationships/hyperlink" Target="https://masieriem.lv/sertifikacija-masiera-specialitat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hyperlink" Target="https://www.vi.gov.lv/lv/arstniecibas-personu-un-arstniecibas-atbalsta-personu-parregistracija" TargetMode="External"/><Relationship Id="rId4" Type="http://schemas.openxmlformats.org/officeDocument/2006/relationships/hyperlink" Target="https://likumi.lv/ta/id/352922-arstniecibas-personu-sertifikacijas-kartiba" TargetMode="External"/></Relationships>
</file>

<file path=ppt/slides/_rels/slide9.xml.rels><?xml version="1.0" encoding="UTF-8" standalone="yes"?><Relationships xmlns="http://schemas.openxmlformats.org/package/2006/relationships"><Relationship Id="rId11" Type="http://schemas.openxmlformats.org/officeDocument/2006/relationships/hyperlink" Target="https://www.salvumtd.lv/" TargetMode="External"/><Relationship Id="rId10" Type="http://schemas.openxmlformats.org/officeDocument/2006/relationships/hyperlink" Target="https://www.lumpii.lv/arstniecibas-personam/kursi" TargetMode="External"/><Relationship Id="rId13" Type="http://schemas.openxmlformats.org/officeDocument/2006/relationships/hyperlink" Target="https://www.rsu.lv/esf-kursi" TargetMode="External"/><Relationship Id="rId12" Type="http://schemas.openxmlformats.org/officeDocument/2006/relationships/hyperlink" Target="https://medicinaskursi.lv/" TargetMode="External"/><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www.masieriem.lv/" TargetMode="External"/><Relationship Id="rId4" Type="http://schemas.openxmlformats.org/officeDocument/2006/relationships/hyperlink" Target="http://www.masieruakademija.lv/" TargetMode="External"/><Relationship Id="rId9" Type="http://schemas.openxmlformats.org/officeDocument/2006/relationships/hyperlink" Target="https://kursiarstiem.lv/" TargetMode="External"/><Relationship Id="rId15" Type="http://schemas.openxmlformats.org/officeDocument/2006/relationships/image" Target="../media/image1.png"/><Relationship Id="rId14" Type="http://schemas.openxmlformats.org/officeDocument/2006/relationships/image" Target="../media/image3.png"/><Relationship Id="rId5" Type="http://schemas.openxmlformats.org/officeDocument/2006/relationships/hyperlink" Target="https://www.evisit.eu/lv_lv/login" TargetMode="External"/><Relationship Id="rId6" Type="http://schemas.openxmlformats.org/officeDocument/2006/relationships/hyperlink" Target="https://talakizglitiba.lv/" TargetMode="External"/><Relationship Id="rId7" Type="http://schemas.openxmlformats.org/officeDocument/2006/relationships/hyperlink" Target="http://talakizglitiba.lv" TargetMode="External"/><Relationship Id="rId8" Type="http://schemas.openxmlformats.org/officeDocument/2006/relationships/hyperlink" Target="https://lfma.l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
          <p:cNvSpPr txBox="1"/>
          <p:nvPr>
            <p:ph type="ctrTitle"/>
          </p:nvPr>
        </p:nvSpPr>
        <p:spPr>
          <a:xfrm>
            <a:off x="415611" y="992767"/>
            <a:ext cx="11360700" cy="27369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Play"/>
              <a:buNone/>
            </a:pPr>
            <a:r>
              <a:rPr lang="en-US">
                <a:solidFill>
                  <a:srgbClr val="666666"/>
                </a:solidFill>
                <a:latin typeface="Times New Roman"/>
                <a:ea typeface="Times New Roman"/>
                <a:cs typeface="Times New Roman"/>
                <a:sym typeface="Times New Roman"/>
              </a:rPr>
              <a:t>Informācija ārstnieciskās masāžas koledžu absolventiem </a:t>
            </a:r>
            <a:endParaRPr>
              <a:solidFill>
                <a:srgbClr val="666666"/>
              </a:solidFill>
              <a:latin typeface="Times New Roman"/>
              <a:ea typeface="Times New Roman"/>
              <a:cs typeface="Times New Roman"/>
              <a:sym typeface="Times New Roman"/>
            </a:endParaRPr>
          </a:p>
        </p:txBody>
      </p:sp>
      <p:sp>
        <p:nvSpPr>
          <p:cNvPr id="65" name="Google Shape;65;p1"/>
          <p:cNvSpPr txBox="1"/>
          <p:nvPr>
            <p:ph idx="1" type="subTitle"/>
          </p:nvPr>
        </p:nvSpPr>
        <p:spPr>
          <a:xfrm>
            <a:off x="415600" y="5993733"/>
            <a:ext cx="11360700" cy="10569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en-US"/>
              <a:t>2025</a:t>
            </a:r>
            <a:endParaRPr/>
          </a:p>
        </p:txBody>
      </p:sp>
      <p:pic>
        <p:nvPicPr>
          <p:cNvPr id="66" name="Google Shape;66;p1"/>
          <p:cNvPicPr preferRelativeResize="0"/>
          <p:nvPr/>
        </p:nvPicPr>
        <p:blipFill rotWithShape="1">
          <a:blip r:embed="rId3">
            <a:alphaModFix/>
          </a:blip>
          <a:srcRect b="0" l="0" r="0" t="0"/>
          <a:stretch/>
        </p:blipFill>
        <p:spPr>
          <a:xfrm>
            <a:off x="8553371" y="3729679"/>
            <a:ext cx="3072675" cy="30727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0" name="Shape 130"/>
        <p:cNvGrpSpPr/>
        <p:nvPr/>
      </p:nvGrpSpPr>
      <p:grpSpPr>
        <a:xfrm>
          <a:off x="0" y="0"/>
          <a:ext cx="0" cy="0"/>
          <a:chOff x="0" y="0"/>
          <a:chExt cx="0" cy="0"/>
        </a:xfrm>
      </p:grpSpPr>
      <p:pic>
        <p:nvPicPr>
          <p:cNvPr id="131" name="Google Shape;131;p8"/>
          <p:cNvPicPr preferRelativeResize="0"/>
          <p:nvPr/>
        </p:nvPicPr>
        <p:blipFill rotWithShape="1">
          <a:blip r:embed="rId3">
            <a:alphaModFix/>
          </a:blip>
          <a:srcRect b="0" l="0" r="0" t="0"/>
          <a:stretch/>
        </p:blipFill>
        <p:spPr>
          <a:xfrm>
            <a:off x="3310466" y="643466"/>
            <a:ext cx="5571067" cy="5571067"/>
          </a:xfrm>
          <a:prstGeom prst="rect">
            <a:avLst/>
          </a:prstGeom>
          <a:noFill/>
          <a:ln>
            <a:noFill/>
          </a:ln>
        </p:spPr>
      </p:pic>
      <p:sp>
        <p:nvSpPr>
          <p:cNvPr id="132" name="Google Shape;132;p8"/>
          <p:cNvSpPr txBox="1"/>
          <p:nvPr/>
        </p:nvSpPr>
        <p:spPr>
          <a:xfrm>
            <a:off x="2212848" y="5742432"/>
            <a:ext cx="7370064"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en-US" sz="1800" u="sng" cap="none" strike="noStrike">
                <a:solidFill>
                  <a:schemeClr val="dk1"/>
                </a:solidFill>
                <a:latin typeface="Arial"/>
                <a:ea typeface="Arial"/>
                <a:cs typeface="Arial"/>
                <a:sym typeface="Arial"/>
                <a:hlinkClick r:id="rId4">
                  <a:extLst>
                    <a:ext uri="{A12FA001-AC4F-418D-AE19-62706E023703}">
                      <ahyp:hlinkClr val="tx"/>
                    </a:ext>
                  </a:extLst>
                </a:hlinkClick>
              </a:rPr>
              <a:t>Latvijas Masieru Asociācija - Masieriem.lv</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6" name="Shape 136"/>
        <p:cNvGrpSpPr/>
        <p:nvPr/>
      </p:nvGrpSpPr>
      <p:grpSpPr>
        <a:xfrm>
          <a:off x="0" y="0"/>
          <a:ext cx="0" cy="0"/>
          <a:chOff x="0" y="0"/>
          <a:chExt cx="0" cy="0"/>
        </a:xfrm>
      </p:grpSpPr>
      <p:sp>
        <p:nvSpPr>
          <p:cNvPr id="137" name="Google Shape;137;p9"/>
          <p:cNvSpPr txBox="1"/>
          <p:nvPr>
            <p:ph type="title"/>
          </p:nvPr>
        </p:nvSpPr>
        <p:spPr>
          <a:xfrm>
            <a:off x="838200" y="668377"/>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6"/>
              </a:buClr>
              <a:buSzPts val="4400"/>
              <a:buFont typeface="Times New Roman"/>
              <a:buNone/>
            </a:pPr>
            <a:r>
              <a:rPr b="1" lang="en-US" cap="none">
                <a:solidFill>
                  <a:srgbClr val="6AA84F"/>
                </a:solidFill>
                <a:latin typeface="Times New Roman"/>
                <a:ea typeface="Times New Roman"/>
                <a:cs typeface="Times New Roman"/>
                <a:sym typeface="Times New Roman"/>
              </a:rPr>
              <a:t>BIEDRĪBAS UZDEVUMI</a:t>
            </a:r>
            <a:endParaRPr b="1" cap="none">
              <a:solidFill>
                <a:srgbClr val="6AA84F"/>
              </a:solidFill>
              <a:latin typeface="Times New Roman"/>
              <a:ea typeface="Times New Roman"/>
              <a:cs typeface="Times New Roman"/>
              <a:sym typeface="Times New Roman"/>
            </a:endParaRPr>
          </a:p>
        </p:txBody>
      </p:sp>
      <p:sp>
        <p:nvSpPr>
          <p:cNvPr id="138" name="Google Shape;138;p9"/>
          <p:cNvSpPr txBox="1"/>
          <p:nvPr>
            <p:ph idx="1" type="body"/>
          </p:nvPr>
        </p:nvSpPr>
        <p:spPr>
          <a:xfrm>
            <a:off x="838200" y="2177456"/>
            <a:ext cx="4328160" cy="3795748"/>
          </a:xfrm>
          <a:prstGeom prst="rect">
            <a:avLst/>
          </a:prstGeom>
          <a:noFill/>
          <a:ln>
            <a:noFill/>
          </a:ln>
        </p:spPr>
        <p:txBody>
          <a:bodyPr anchorCtr="0" anchor="t"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veicināt ārstnieciskās masāžas nozares attīstību Latvijā;</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rūpēties par ārstnieciskās masāžas nozares interešu aizstāvību;</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veikt sadarbību ar līdzīgām organizācijām Latvijā un ārpus tām;</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iesaistīties vietējos un starptautiskos projektos, veicinot veselības aprūpes sistēmas attīstību Latvijā;</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 aizstāvēt un pārstāvēt biedru intereses;</a:t>
            </a:r>
            <a:endParaRPr/>
          </a:p>
          <a:p>
            <a:pPr indent="-101600" lvl="0" marL="228600" rtl="0" algn="l">
              <a:lnSpc>
                <a:spcPct val="90000"/>
              </a:lnSpc>
              <a:spcBef>
                <a:spcPts val="1000"/>
              </a:spcBef>
              <a:spcAft>
                <a:spcPts val="1600"/>
              </a:spcAft>
              <a:buClr>
                <a:schemeClr val="dk1"/>
              </a:buClr>
              <a:buSzPts val="2000"/>
              <a:buFont typeface="Noto Sans Symbols"/>
              <a:buNone/>
            </a:pPr>
            <a:r>
              <a:t/>
            </a:r>
            <a:endParaRPr sz="2000">
              <a:latin typeface="Times New Roman"/>
              <a:ea typeface="Times New Roman"/>
              <a:cs typeface="Times New Roman"/>
              <a:sym typeface="Times New Roman"/>
            </a:endParaRPr>
          </a:p>
        </p:txBody>
      </p:sp>
      <p:sp>
        <p:nvSpPr>
          <p:cNvPr id="139" name="Google Shape;139;p9"/>
          <p:cNvSpPr txBox="1"/>
          <p:nvPr/>
        </p:nvSpPr>
        <p:spPr>
          <a:xfrm>
            <a:off x="5460492" y="2206072"/>
            <a:ext cx="4396740" cy="3795748"/>
          </a:xfrm>
          <a:prstGeom prst="rect">
            <a:avLst/>
          </a:prstGeom>
          <a:noFill/>
          <a:ln>
            <a:noFill/>
          </a:ln>
        </p:spPr>
        <p:txBody>
          <a:bodyPr anchorCtr="0" anchor="t" bIns="45700" lIns="91425" spcFirstLastPara="1" rIns="91425" wrap="square" tIns="45700">
            <a:normAutofit/>
          </a:bodyPr>
          <a:lstStyle/>
          <a:p>
            <a:pPr indent="-342900" lvl="0" marL="457200" marR="0" rtl="0" algn="l">
              <a:lnSpc>
                <a:spcPct val="90000"/>
              </a:lnSpc>
              <a:spcBef>
                <a:spcPts val="0"/>
              </a:spcBef>
              <a:spcAft>
                <a:spcPts val="0"/>
              </a:spcAft>
              <a:buClr>
                <a:schemeClr val="dk2"/>
              </a:buClr>
              <a:buSzPts val="2000"/>
              <a:buFont typeface="Noto Sans Symbols"/>
              <a:buChar char="⮚"/>
            </a:pPr>
            <a:r>
              <a:rPr b="0" i="0" lang="en-US" sz="2000" u="none" cap="none" strike="noStrike">
                <a:solidFill>
                  <a:schemeClr val="dk2"/>
                </a:solidFill>
                <a:latin typeface="Times New Roman"/>
                <a:ea typeface="Times New Roman"/>
                <a:cs typeface="Times New Roman"/>
                <a:sym typeface="Times New Roman"/>
              </a:rPr>
              <a:t>organizēt konferences, praktiskos un teorētiskos seminārus, masieru kvalifikācijas un profesionālo iemaņu paaugstināšanai;</a:t>
            </a:r>
            <a:endParaRPr>
              <a:solidFill>
                <a:schemeClr val="dk2"/>
              </a:solidFill>
            </a:endParaRPr>
          </a:p>
          <a:p>
            <a:pPr indent="-342900" lvl="0" marL="457200" marR="0" rtl="0" algn="l">
              <a:lnSpc>
                <a:spcPct val="90000"/>
              </a:lnSpc>
              <a:spcBef>
                <a:spcPts val="400"/>
              </a:spcBef>
              <a:spcAft>
                <a:spcPts val="0"/>
              </a:spcAft>
              <a:buClr>
                <a:schemeClr val="dk2"/>
              </a:buClr>
              <a:buSzPts val="2000"/>
              <a:buFont typeface="Noto Sans Symbols"/>
              <a:buChar char="⮚"/>
            </a:pPr>
            <a:r>
              <a:rPr b="0" i="0" lang="en-US" sz="2000" u="none" cap="none" strike="noStrike">
                <a:solidFill>
                  <a:schemeClr val="dk2"/>
                </a:solidFill>
                <a:latin typeface="Times New Roman"/>
                <a:ea typeface="Times New Roman"/>
                <a:cs typeface="Times New Roman"/>
                <a:sym typeface="Times New Roman"/>
              </a:rPr>
              <a:t>uzturēt saikni starp masieriem Latvijā un ārvalstīs;</a:t>
            </a:r>
            <a:endParaRPr>
              <a:solidFill>
                <a:schemeClr val="dk2"/>
              </a:solidFill>
            </a:endParaRPr>
          </a:p>
          <a:p>
            <a:pPr indent="-342900" lvl="0" marL="457200" marR="0" rtl="0" algn="l">
              <a:lnSpc>
                <a:spcPct val="90000"/>
              </a:lnSpc>
              <a:spcBef>
                <a:spcPts val="400"/>
              </a:spcBef>
              <a:spcAft>
                <a:spcPts val="0"/>
              </a:spcAft>
              <a:buClr>
                <a:schemeClr val="dk2"/>
              </a:buClr>
              <a:buSzPts val="2000"/>
              <a:buFont typeface="Noto Sans Symbols"/>
              <a:buChar char="⮚"/>
            </a:pPr>
            <a:r>
              <a:rPr b="0" i="0" lang="en-US" sz="2000" u="none" cap="none" strike="noStrike">
                <a:solidFill>
                  <a:schemeClr val="dk2"/>
                </a:solidFill>
                <a:latin typeface="Times New Roman"/>
                <a:ea typeface="Times New Roman"/>
                <a:cs typeface="Times New Roman"/>
                <a:sym typeface="Times New Roman"/>
              </a:rPr>
              <a:t>tulkot un izdot savus informatīvos materiālus;</a:t>
            </a:r>
            <a:endParaRPr>
              <a:solidFill>
                <a:schemeClr val="dk2"/>
              </a:solidFill>
            </a:endParaRPr>
          </a:p>
          <a:p>
            <a:pPr indent="-342900" lvl="0" marL="457200" marR="0" rtl="0" algn="l">
              <a:lnSpc>
                <a:spcPct val="90000"/>
              </a:lnSpc>
              <a:spcBef>
                <a:spcPts val="400"/>
              </a:spcBef>
              <a:spcAft>
                <a:spcPts val="0"/>
              </a:spcAft>
              <a:buClr>
                <a:schemeClr val="dk2"/>
              </a:buClr>
              <a:buSzPts val="2000"/>
              <a:buFont typeface="Noto Sans Symbols"/>
              <a:buChar char="⮚"/>
            </a:pPr>
            <a:r>
              <a:rPr b="0" i="0" lang="en-US" sz="2000" u="none" cap="none" strike="noStrike">
                <a:solidFill>
                  <a:schemeClr val="dk2"/>
                </a:solidFill>
                <a:latin typeface="Times New Roman"/>
                <a:ea typeface="Times New Roman"/>
                <a:cs typeface="Times New Roman"/>
                <a:sym typeface="Times New Roman"/>
              </a:rPr>
              <a:t>piesaistīt biedrībai līdzfinansējumu un veikt saimniecisko darbību, kas saistīta ar biedrības mērķu un uzdevumu sasniegšanu.</a:t>
            </a:r>
            <a:endParaRPr>
              <a:solidFill>
                <a:schemeClr val="dk2"/>
              </a:solidFill>
            </a:endParaRPr>
          </a:p>
        </p:txBody>
      </p:sp>
      <p:pic>
        <p:nvPicPr>
          <p:cNvPr id="140" name="Google Shape;140;p9"/>
          <p:cNvPicPr preferRelativeResize="0"/>
          <p:nvPr/>
        </p:nvPicPr>
        <p:blipFill rotWithShape="1">
          <a:blip r:embed="rId3">
            <a:alphaModFix/>
          </a:blip>
          <a:srcRect b="0" l="0" r="0" t="0"/>
          <a:stretch/>
        </p:blipFill>
        <p:spPr>
          <a:xfrm>
            <a:off x="9952064" y="5122848"/>
            <a:ext cx="2067744" cy="206774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6"/>
              </a:buClr>
              <a:buSzPts val="4400"/>
              <a:buFont typeface="Times New Roman"/>
              <a:buNone/>
            </a:pPr>
            <a:r>
              <a:rPr b="1" lang="en-US" cap="none">
                <a:solidFill>
                  <a:srgbClr val="6AA84F"/>
                </a:solidFill>
                <a:latin typeface="Times New Roman"/>
                <a:ea typeface="Times New Roman"/>
                <a:cs typeface="Times New Roman"/>
                <a:sym typeface="Times New Roman"/>
              </a:rPr>
              <a:t>BIEDRA STATUSS</a:t>
            </a:r>
            <a:endParaRPr>
              <a:solidFill>
                <a:srgbClr val="6AA84F"/>
              </a:solidFill>
            </a:endParaRPr>
          </a:p>
        </p:txBody>
      </p:sp>
      <p:sp>
        <p:nvSpPr>
          <p:cNvPr id="146" name="Google Shape;146;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10000"/>
          </a:bodyPr>
          <a:lstStyle/>
          <a:p>
            <a:pPr indent="-215265" lvl="0" marL="228600" rtl="0" algn="l">
              <a:lnSpc>
                <a:spcPct val="90000"/>
              </a:lnSpc>
              <a:spcBef>
                <a:spcPts val="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Prioritāte, ikmēneša aktualitāšu saņemšana e-pastā un 5-20% atlaide kursu apmeklējumiem;</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Info par masieri tiek ievietota masieriem.lv sadaļā: «Atrodi savu masieri» - pēc biedra vēlēšanās;</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Biedru sapulce – bezmaksas (par katru sapulci iegūst 6-8TIP, kas derīgi resertifikācijai; 4-6 biedru sapulces gadā);</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Vasaras saliedēšanās pasākums;</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Darba piedāvājumi;</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Iespēja piedalīties Veselības apdrošināšanas kopiepirkumā;</a:t>
            </a:r>
            <a:endParaRPr/>
          </a:p>
          <a:p>
            <a:pPr indent="-215265" lvl="0" marL="228600" rtl="0" algn="l">
              <a:lnSpc>
                <a:spcPct val="90000"/>
              </a:lnSpc>
              <a:spcBef>
                <a:spcPts val="1000"/>
              </a:spcBef>
              <a:spcAft>
                <a:spcPts val="0"/>
              </a:spcAft>
              <a:buClr>
                <a:schemeClr val="dk1"/>
              </a:buClr>
              <a:buSzPct val="116666"/>
              <a:buFont typeface="Noto Sans Symbols"/>
              <a:buChar char="⮚"/>
            </a:pPr>
            <a:r>
              <a:rPr lang="en-US">
                <a:latin typeface="Times New Roman"/>
                <a:ea typeface="Times New Roman"/>
                <a:cs typeface="Times New Roman"/>
                <a:sym typeface="Times New Roman"/>
              </a:rPr>
              <a:t>Klātienes biedru sapulces – praktisko iemaņu, zināšanu apmaiņa ar kolēģiem.</a:t>
            </a:r>
            <a:endParaRPr/>
          </a:p>
          <a:p>
            <a:pPr indent="-64135" lvl="0" marL="228600" rtl="0" algn="l">
              <a:lnSpc>
                <a:spcPct val="90000"/>
              </a:lnSpc>
              <a:spcBef>
                <a:spcPts val="1000"/>
              </a:spcBef>
              <a:spcAft>
                <a:spcPts val="0"/>
              </a:spcAft>
              <a:buClr>
                <a:schemeClr val="dk1"/>
              </a:buClr>
              <a:buSzPct val="116666"/>
              <a:buFont typeface="Noto Sans Symbols"/>
              <a:buNone/>
            </a:pPr>
            <a:r>
              <a:t/>
            </a:r>
            <a:endParaRPr>
              <a:latin typeface="Times New Roman"/>
              <a:ea typeface="Times New Roman"/>
              <a:cs typeface="Times New Roman"/>
              <a:sym typeface="Times New Roman"/>
            </a:endParaRPr>
          </a:p>
          <a:p>
            <a:pPr indent="-64135" lvl="0" marL="228600" rtl="0" algn="l">
              <a:lnSpc>
                <a:spcPct val="90000"/>
              </a:lnSpc>
              <a:spcBef>
                <a:spcPts val="1000"/>
              </a:spcBef>
              <a:spcAft>
                <a:spcPts val="0"/>
              </a:spcAft>
              <a:buClr>
                <a:schemeClr val="dk1"/>
              </a:buClr>
              <a:buSzPct val="116666"/>
              <a:buFont typeface="Noto Sans Symbols"/>
              <a:buNone/>
            </a:pPr>
            <a:r>
              <a:t/>
            </a:r>
            <a:endParaRPr>
              <a:latin typeface="Times New Roman"/>
              <a:ea typeface="Times New Roman"/>
              <a:cs typeface="Times New Roman"/>
              <a:sym typeface="Times New Roman"/>
            </a:endParaRPr>
          </a:p>
          <a:p>
            <a:pPr indent="-64135" lvl="0" marL="228600" rtl="0" algn="l">
              <a:lnSpc>
                <a:spcPct val="90000"/>
              </a:lnSpc>
              <a:spcBef>
                <a:spcPts val="1000"/>
              </a:spcBef>
              <a:spcAft>
                <a:spcPts val="1600"/>
              </a:spcAft>
              <a:buClr>
                <a:schemeClr val="dk1"/>
              </a:buClr>
              <a:buSzPct val="116666"/>
              <a:buFont typeface="Noto Sans Symbols"/>
              <a:buNone/>
            </a:pPr>
            <a:r>
              <a:t/>
            </a:r>
            <a:endParaRPr>
              <a:latin typeface="Times New Roman"/>
              <a:ea typeface="Times New Roman"/>
              <a:cs typeface="Times New Roman"/>
              <a:sym typeface="Times New Roman"/>
            </a:endParaRPr>
          </a:p>
        </p:txBody>
      </p:sp>
      <p:pic>
        <p:nvPicPr>
          <p:cNvPr id="147" name="Google Shape;147;p10"/>
          <p:cNvPicPr preferRelativeResize="0"/>
          <p:nvPr/>
        </p:nvPicPr>
        <p:blipFill rotWithShape="1">
          <a:blip r:embed="rId3">
            <a:alphaModFix/>
          </a:blip>
          <a:srcRect b="0" l="0" r="0" t="0"/>
          <a:stretch/>
        </p:blipFill>
        <p:spPr>
          <a:xfrm>
            <a:off x="9903296" y="5064060"/>
            <a:ext cx="2067744" cy="206774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6"/>
              </a:buClr>
              <a:buSzPts val="4400"/>
              <a:buFont typeface="Times New Roman"/>
              <a:buNone/>
            </a:pPr>
            <a:r>
              <a:rPr b="1" lang="en-US">
                <a:solidFill>
                  <a:srgbClr val="6AA84F"/>
                </a:solidFill>
                <a:latin typeface="Times New Roman"/>
                <a:ea typeface="Times New Roman"/>
                <a:cs typeface="Times New Roman"/>
                <a:sym typeface="Times New Roman"/>
              </a:rPr>
              <a:t>KĀ PIEVIENOTIES BIEDRĪBAI?</a:t>
            </a:r>
            <a:endParaRPr>
              <a:solidFill>
                <a:srgbClr val="6AA84F"/>
              </a:solidFill>
            </a:endParaRPr>
          </a:p>
        </p:txBody>
      </p:sp>
      <p:sp>
        <p:nvSpPr>
          <p:cNvPr id="154" name="Google Shape;154;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u="sng">
                <a:solidFill>
                  <a:schemeClr val="hlink"/>
                </a:solidFill>
                <a:latin typeface="Times New Roman"/>
                <a:ea typeface="Times New Roman"/>
                <a:cs typeface="Times New Roman"/>
                <a:sym typeface="Times New Roman"/>
                <a:hlinkClick r:id="rId3"/>
              </a:rPr>
              <a:t>Biedriem - Masieriem.lv</a:t>
            </a:r>
            <a:endParaRPr>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2800"/>
              <a:buChar char="●"/>
            </a:pPr>
            <a:r>
              <a:rPr lang="en-US">
                <a:latin typeface="Times New Roman"/>
                <a:ea typeface="Times New Roman"/>
                <a:cs typeface="Times New Roman"/>
                <a:sym typeface="Times New Roman"/>
              </a:rPr>
              <a:t>Biedru nauda 2025. gadā 25€</a:t>
            </a:r>
            <a:endParaRPr/>
          </a:p>
          <a:p>
            <a:pPr indent="-228600" lvl="0" marL="228600" rtl="0" algn="l">
              <a:lnSpc>
                <a:spcPct val="90000"/>
              </a:lnSpc>
              <a:spcBef>
                <a:spcPts val="1000"/>
              </a:spcBef>
              <a:spcAft>
                <a:spcPts val="0"/>
              </a:spcAft>
              <a:buClr>
                <a:schemeClr val="dk1"/>
              </a:buClr>
              <a:buSzPts val="2800"/>
              <a:buChar char="●"/>
            </a:pPr>
            <a:r>
              <a:rPr lang="en-US">
                <a:latin typeface="Times New Roman"/>
                <a:ea typeface="Times New Roman"/>
                <a:cs typeface="Times New Roman"/>
                <a:sym typeface="Times New Roman"/>
              </a:rPr>
              <a:t>Studentiem atlaide 50% apmērā</a:t>
            </a:r>
            <a:endParaRPr/>
          </a:p>
          <a:p>
            <a:pPr indent="0" lvl="0" marL="0" rtl="0" algn="l">
              <a:lnSpc>
                <a:spcPct val="90000"/>
              </a:lnSpc>
              <a:spcBef>
                <a:spcPts val="1000"/>
              </a:spcBef>
              <a:spcAft>
                <a:spcPts val="1600"/>
              </a:spcAft>
              <a:buClr>
                <a:schemeClr val="dk1"/>
              </a:buClr>
              <a:buSzPts val="2800"/>
              <a:buNone/>
            </a:pPr>
            <a:r>
              <a:t/>
            </a:r>
            <a:endParaRPr>
              <a:latin typeface="Times New Roman"/>
              <a:ea typeface="Times New Roman"/>
              <a:cs typeface="Times New Roman"/>
              <a:sym typeface="Times New Roman"/>
            </a:endParaRPr>
          </a:p>
        </p:txBody>
      </p:sp>
      <p:pic>
        <p:nvPicPr>
          <p:cNvPr id="155" name="Google Shape;155;p11"/>
          <p:cNvPicPr preferRelativeResize="0"/>
          <p:nvPr/>
        </p:nvPicPr>
        <p:blipFill rotWithShape="1">
          <a:blip r:embed="rId4">
            <a:alphaModFix/>
          </a:blip>
          <a:srcRect b="0" l="0" r="0" t="0"/>
          <a:stretch/>
        </p:blipFill>
        <p:spPr>
          <a:xfrm>
            <a:off x="9870639" y="4900774"/>
            <a:ext cx="2067744" cy="206774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9" name="Shape 159"/>
        <p:cNvGrpSpPr/>
        <p:nvPr/>
      </p:nvGrpSpPr>
      <p:grpSpPr>
        <a:xfrm>
          <a:off x="0" y="0"/>
          <a:ext cx="0" cy="0"/>
          <a:chOff x="0" y="0"/>
          <a:chExt cx="0" cy="0"/>
        </a:xfrm>
      </p:grpSpPr>
      <p:sp>
        <p:nvSpPr>
          <p:cNvPr id="160" name="Google Shape;160;p12"/>
          <p:cNvSpPr/>
          <p:nvPr/>
        </p:nvSpPr>
        <p:spPr>
          <a:xfrm>
            <a:off x="0" y="0"/>
            <a:ext cx="12192000"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1" name="Google Shape;161;p12"/>
          <p:cNvSpPr/>
          <p:nvPr/>
        </p:nvSpPr>
        <p:spPr>
          <a:xfrm flipH="1">
            <a:off x="0" y="0"/>
            <a:ext cx="5802086" cy="6858000"/>
          </a:xfrm>
          <a:custGeom>
            <a:rect b="b" l="l" r="r" t="t"/>
            <a:pathLst>
              <a:path extrusionOk="0" h="6858000" w="5734864">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4901"/>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2" name="Google Shape;162;p12"/>
          <p:cNvSpPr txBox="1"/>
          <p:nvPr>
            <p:ph type="title"/>
          </p:nvPr>
        </p:nvSpPr>
        <p:spPr>
          <a:xfrm>
            <a:off x="806065" y="2995065"/>
            <a:ext cx="4234021" cy="279516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accent6"/>
              </a:buClr>
              <a:buSzPts val="4400"/>
              <a:buFont typeface="Times New Roman"/>
              <a:buNone/>
            </a:pPr>
            <a:r>
              <a:rPr b="1" lang="en-US">
                <a:solidFill>
                  <a:srgbClr val="6AA84F"/>
                </a:solidFill>
                <a:latin typeface="Times New Roman"/>
                <a:ea typeface="Times New Roman"/>
                <a:cs typeface="Times New Roman"/>
                <a:sym typeface="Times New Roman"/>
              </a:rPr>
              <a:t>PALDIES PAR UZMANĪBU!</a:t>
            </a:r>
            <a:endParaRPr>
              <a:solidFill>
                <a:srgbClr val="6AA84F"/>
              </a:solidFill>
            </a:endParaRPr>
          </a:p>
        </p:txBody>
      </p:sp>
      <p:pic>
        <p:nvPicPr>
          <p:cNvPr id="163" name="Google Shape;163;p12"/>
          <p:cNvPicPr preferRelativeResize="0"/>
          <p:nvPr/>
        </p:nvPicPr>
        <p:blipFill rotWithShape="1">
          <a:blip r:embed="rId3">
            <a:alphaModFix/>
          </a:blip>
          <a:srcRect b="0" l="0" r="0" t="0"/>
          <a:stretch/>
        </p:blipFill>
        <p:spPr>
          <a:xfrm>
            <a:off x="5914801" y="578738"/>
            <a:ext cx="5670549" cy="567054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0" name="Shape 70"/>
        <p:cNvGrpSpPr/>
        <p:nvPr/>
      </p:nvGrpSpPr>
      <p:grpSpPr>
        <a:xfrm>
          <a:off x="0" y="0"/>
          <a:ext cx="0" cy="0"/>
          <a:chOff x="0" y="0"/>
          <a:chExt cx="0" cy="0"/>
        </a:xfrm>
      </p:grpSpPr>
      <p:sp>
        <p:nvSpPr>
          <p:cNvPr id="71" name="Google Shape;71;p2"/>
          <p:cNvSpPr txBox="1"/>
          <p:nvPr>
            <p:ph type="title"/>
          </p:nvPr>
        </p:nvSpPr>
        <p:spPr>
          <a:xfrm>
            <a:off x="1137036" y="548640"/>
            <a:ext cx="9916500" cy="11886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262626"/>
              </a:buClr>
              <a:buSzPts val="4400"/>
              <a:buFont typeface="Times New Roman"/>
              <a:buNone/>
            </a:pPr>
            <a:r>
              <a:rPr lang="en-US">
                <a:solidFill>
                  <a:srgbClr val="262626"/>
                </a:solidFill>
                <a:latin typeface="Times New Roman"/>
                <a:ea typeface="Times New Roman"/>
                <a:cs typeface="Times New Roman"/>
                <a:sym typeface="Times New Roman"/>
              </a:rPr>
              <a:t>MASIERA PROFESIJA</a:t>
            </a:r>
            <a:endParaRPr/>
          </a:p>
        </p:txBody>
      </p:sp>
      <p:sp>
        <p:nvSpPr>
          <p:cNvPr id="72" name="Google Shape;72;p2"/>
          <p:cNvSpPr txBox="1"/>
          <p:nvPr>
            <p:ph idx="1" type="body"/>
          </p:nvPr>
        </p:nvSpPr>
        <p:spPr>
          <a:xfrm>
            <a:off x="680225" y="1421925"/>
            <a:ext cx="10705200" cy="5250000"/>
          </a:xfrm>
          <a:prstGeom prst="rect">
            <a:avLst/>
          </a:prstGeom>
          <a:noFill/>
          <a:ln>
            <a:noFill/>
          </a:ln>
        </p:spPr>
        <p:txBody>
          <a:bodyPr anchorCtr="0" anchor="ctr" bIns="45700" lIns="91425" spcFirstLastPara="1" rIns="91425" wrap="square" tIns="45700">
            <a:noAutofit/>
          </a:bodyPr>
          <a:lstStyle/>
          <a:p>
            <a:pPr indent="-228600" lvl="0" marL="228600" rtl="0" algn="just">
              <a:lnSpc>
                <a:spcPct val="90000"/>
              </a:lnSpc>
              <a:spcBef>
                <a:spcPts val="0"/>
              </a:spcBef>
              <a:spcAft>
                <a:spcPts val="0"/>
              </a:spcAft>
              <a:buClr>
                <a:srgbClr val="262626"/>
              </a:buClr>
              <a:buSzPts val="2400"/>
              <a:buFont typeface="Noto Sans Symbols"/>
              <a:buChar char="⮚"/>
            </a:pPr>
            <a:r>
              <a:rPr lang="en-US" sz="2400">
                <a:solidFill>
                  <a:srgbClr val="262626"/>
                </a:solidFill>
                <a:latin typeface="Times New Roman"/>
                <a:ea typeface="Times New Roman"/>
                <a:cs typeface="Times New Roman"/>
                <a:sym typeface="Times New Roman"/>
              </a:rPr>
              <a:t>Masieris – Latvijas Republikā reglamentētā profesija</a:t>
            </a:r>
            <a:r>
              <a:rPr lang="en-US">
                <a:solidFill>
                  <a:srgbClr val="262626"/>
                </a:solidFill>
                <a:latin typeface="Times New Roman"/>
                <a:ea typeface="Times New Roman"/>
                <a:cs typeface="Times New Roman"/>
                <a:sym typeface="Times New Roman"/>
              </a:rPr>
              <a:t>. </a:t>
            </a:r>
            <a:r>
              <a:rPr i="1" lang="en-US" sz="1700">
                <a:solidFill>
                  <a:srgbClr val="414142"/>
                </a:solidFill>
                <a:highlight>
                  <a:srgbClr val="FFFFFF"/>
                </a:highlight>
                <a:latin typeface="Times New Roman"/>
                <a:ea typeface="Times New Roman"/>
                <a:cs typeface="Times New Roman"/>
                <a:sym typeface="Times New Roman"/>
              </a:rPr>
              <a:t>Latvijas Republikā reglamentēta profesionālā darbība vai reglamentētu profesionālo darbību kopums šajā likumā noteiktajās profesijās, kā arī citās Eiropas Savienības dalībvalstīs un Eiropas Brīvās tirdzniecības asociācijas dalībvalstīs reglamentēta tāda profesionālā darbība vai reglamentētu profesionālo darbību kopums, kuru uzsākšanai un veikšanai attiecīgās valsts tiesību aktos izvirzīta atbilstošas profesionālās kvalifikācijas prasība</a:t>
            </a:r>
            <a:endParaRPr i="1" sz="3100">
              <a:latin typeface="Times New Roman"/>
              <a:ea typeface="Times New Roman"/>
              <a:cs typeface="Times New Roman"/>
              <a:sym typeface="Times New Roman"/>
            </a:endParaRPr>
          </a:p>
          <a:p>
            <a:pPr indent="-228600" lvl="0" marL="228600" rtl="0" algn="just">
              <a:lnSpc>
                <a:spcPct val="90000"/>
              </a:lnSpc>
              <a:spcBef>
                <a:spcPts val="1000"/>
              </a:spcBef>
              <a:spcAft>
                <a:spcPts val="0"/>
              </a:spcAft>
              <a:buClr>
                <a:srgbClr val="262626"/>
              </a:buClr>
              <a:buSzPts val="2400"/>
              <a:buFont typeface="Noto Sans Symbols"/>
              <a:buChar char="⮚"/>
            </a:pPr>
            <a:r>
              <a:rPr lang="en-US" sz="2400">
                <a:solidFill>
                  <a:srgbClr val="262626"/>
                </a:solidFill>
                <a:latin typeface="Times New Roman"/>
                <a:ea typeface="Times New Roman"/>
                <a:cs typeface="Times New Roman"/>
                <a:sym typeface="Times New Roman"/>
              </a:rPr>
              <a:t>Masieris ir ārstniecības persona, kura praktizē ārstniecībā. </a:t>
            </a:r>
            <a:endParaRPr sz="2400">
              <a:solidFill>
                <a:srgbClr val="262626"/>
              </a:solidFill>
              <a:latin typeface="Times New Roman"/>
              <a:ea typeface="Times New Roman"/>
              <a:cs typeface="Times New Roman"/>
              <a:sym typeface="Times New Roman"/>
            </a:endParaRPr>
          </a:p>
          <a:p>
            <a:pPr indent="-228600" lvl="0" marL="228600" rtl="0" algn="just">
              <a:lnSpc>
                <a:spcPct val="90000"/>
              </a:lnSpc>
              <a:spcBef>
                <a:spcPts val="1000"/>
              </a:spcBef>
              <a:spcAft>
                <a:spcPts val="0"/>
              </a:spcAft>
              <a:buClr>
                <a:srgbClr val="262626"/>
              </a:buClr>
              <a:buSzPts val="2400"/>
              <a:buFont typeface="Noto Sans Symbols"/>
              <a:buChar char="⮚"/>
            </a:pPr>
            <a:r>
              <a:rPr lang="en-US" sz="2400">
                <a:solidFill>
                  <a:srgbClr val="262626"/>
                </a:solidFill>
                <a:latin typeface="Times New Roman"/>
                <a:ea typeface="Times New Roman"/>
                <a:cs typeface="Times New Roman"/>
                <a:sym typeface="Times New Roman"/>
              </a:rPr>
              <a:t>Masieris savā profesionālā darbībā novērtē pacienta veselības stāvokli, izvērtē pacientam nozīmētās masāžas indikācijas un kontrindikācijas, izvēlas atbilstošāko masāžas veidu un veic ārstniecisko masāžu, tādējādi veicinot pacienta veselības, funkcionālā stāvokļa, dzīves kvalitātes un labsajūtas uzlabošanu un atjaunošanu.</a:t>
            </a:r>
            <a:endParaRPr sz="2400">
              <a:solidFill>
                <a:srgbClr val="262626"/>
              </a:solidFill>
              <a:latin typeface="Times New Roman"/>
              <a:ea typeface="Times New Roman"/>
              <a:cs typeface="Times New Roman"/>
              <a:sym typeface="Times New Roman"/>
            </a:endParaRPr>
          </a:p>
          <a:p>
            <a:pPr indent="-228600" lvl="0" marL="228600" rtl="0" algn="just">
              <a:lnSpc>
                <a:spcPct val="90000"/>
              </a:lnSpc>
              <a:spcBef>
                <a:spcPts val="1000"/>
              </a:spcBef>
              <a:spcAft>
                <a:spcPts val="0"/>
              </a:spcAft>
              <a:buClr>
                <a:srgbClr val="262626"/>
              </a:buClr>
              <a:buSzPts val="2400"/>
              <a:buFont typeface="Noto Sans Symbols"/>
              <a:buChar char="⮚"/>
            </a:pPr>
            <a:r>
              <a:rPr lang="en-US" sz="2400">
                <a:solidFill>
                  <a:srgbClr val="262626"/>
                </a:solidFill>
                <a:latin typeface="Times New Roman"/>
                <a:ea typeface="Times New Roman"/>
                <a:cs typeface="Times New Roman"/>
                <a:sym typeface="Times New Roman"/>
              </a:rPr>
              <a:t>Patstāvīgu ārstniecisko darbību drīkst veikt tikai normatīvo aktu noteiktajā kārtībā sertificēts masieris. Masieris strādā ārstniecības iestādē. </a:t>
            </a:r>
            <a:endParaRPr sz="2400">
              <a:solidFill>
                <a:srgbClr val="262626"/>
              </a:solidFill>
              <a:latin typeface="Times New Roman"/>
              <a:ea typeface="Times New Roman"/>
              <a:cs typeface="Times New Roman"/>
              <a:sym typeface="Times New Roman"/>
            </a:endParaRPr>
          </a:p>
          <a:p>
            <a:pPr indent="-228600" lvl="0" marL="228600" rtl="0" algn="just">
              <a:lnSpc>
                <a:spcPct val="90000"/>
              </a:lnSpc>
              <a:spcBef>
                <a:spcPts val="1000"/>
              </a:spcBef>
              <a:spcAft>
                <a:spcPts val="0"/>
              </a:spcAft>
              <a:buClr>
                <a:srgbClr val="262626"/>
              </a:buClr>
              <a:buSzPts val="2400"/>
              <a:buFont typeface="Noto Sans Symbols"/>
              <a:buChar char="⮚"/>
            </a:pPr>
            <a:r>
              <a:rPr lang="en-US" sz="2400">
                <a:solidFill>
                  <a:srgbClr val="262626"/>
                </a:solidFill>
                <a:latin typeface="Times New Roman"/>
                <a:ea typeface="Times New Roman"/>
                <a:cs typeface="Times New Roman"/>
                <a:sym typeface="Times New Roman"/>
              </a:rPr>
              <a:t>Masieris drīkst strādāt arī kā pašnodarbināta persona vai kā individuāls komersants. </a:t>
            </a:r>
            <a:endParaRPr/>
          </a:p>
          <a:p>
            <a:pPr indent="-76200" lvl="0" marL="228600" rtl="0" algn="just">
              <a:lnSpc>
                <a:spcPct val="90000"/>
              </a:lnSpc>
              <a:spcBef>
                <a:spcPts val="1000"/>
              </a:spcBef>
              <a:spcAft>
                <a:spcPts val="1600"/>
              </a:spcAft>
              <a:buClr>
                <a:schemeClr val="dk1"/>
              </a:buClr>
              <a:buSzPts val="2400"/>
              <a:buFont typeface="Noto Sans Symbols"/>
              <a:buNone/>
            </a:pPr>
            <a:r>
              <a:t/>
            </a:r>
            <a:endParaRPr sz="2400">
              <a:solidFill>
                <a:srgbClr val="262626"/>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6" name="Shape 76"/>
        <p:cNvGrpSpPr/>
        <p:nvPr/>
      </p:nvGrpSpPr>
      <p:grpSpPr>
        <a:xfrm>
          <a:off x="0" y="0"/>
          <a:ext cx="0" cy="0"/>
          <a:chOff x="0" y="0"/>
          <a:chExt cx="0" cy="0"/>
        </a:xfrm>
      </p:grpSpPr>
      <p:sp>
        <p:nvSpPr>
          <p:cNvPr id="77" name="Google Shape;77;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5400"/>
              <a:buFont typeface="Times New Roman"/>
              <a:buNone/>
            </a:pPr>
            <a:r>
              <a:rPr lang="en-US" sz="5400">
                <a:latin typeface="Times New Roman"/>
                <a:ea typeface="Times New Roman"/>
                <a:cs typeface="Times New Roman"/>
                <a:sym typeface="Times New Roman"/>
              </a:rPr>
              <a:t>LIKUMI</a:t>
            </a:r>
            <a:endParaRPr/>
          </a:p>
        </p:txBody>
      </p:sp>
      <p:sp>
        <p:nvSpPr>
          <p:cNvPr id="78" name="Google Shape;78;p3"/>
          <p:cNvSpPr txBox="1"/>
          <p:nvPr>
            <p:ph idx="1" type="body"/>
          </p:nvPr>
        </p:nvSpPr>
        <p:spPr>
          <a:xfrm>
            <a:off x="838200" y="1929384"/>
            <a:ext cx="10515600" cy="4251960"/>
          </a:xfrm>
          <a:prstGeom prst="rect">
            <a:avLst/>
          </a:prstGeom>
          <a:noFill/>
          <a:ln>
            <a:noFill/>
          </a:ln>
        </p:spPr>
        <p:txBody>
          <a:bodyPr anchorCtr="0" anchor="t" bIns="45700" lIns="91425" spcFirstLastPara="1" rIns="91425" wrap="square" tIns="45700">
            <a:noAutofit/>
          </a:bodyPr>
          <a:lstStyle/>
          <a:p>
            <a:pPr indent="-234950" lvl="0" marL="228600" rtl="0" algn="l">
              <a:lnSpc>
                <a:spcPct val="90000"/>
              </a:lnSpc>
              <a:spcBef>
                <a:spcPts val="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Ārstniecības likums; Ārstniecības likuma 45.6 pants (VII D nodaļa)</a:t>
            </a:r>
            <a:endParaRPr sz="2000">
              <a:latin typeface="Times New Roman"/>
              <a:ea typeface="Times New Roman"/>
              <a:cs typeface="Times New Roman"/>
              <a:sym typeface="Times New Roman"/>
            </a:endParaRPr>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Likums “Par reglamentētajām profesijām un profesionālās kvalifikācijas atzīšanu” (Reglamentēto profesiju likums), 9.p.2.d.25.pkt.</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Ministru kabineta noteikumi Nr. 617, 24.09.2024. – «Kompetenču noteikumi» - 8.3.nodaļa, 601.-604.p.</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Ministru kabineta noteikumi Nr. 460, 06.06.2006. – «Reglamentēto specialitāšu saraksti», 1.piel. 44.p. </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MK noteikumi Nr.617 – kompetence, teorētiskās zināšanas un praktiskās iemaņas; Masiera profesijas standarts</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Izglītības programmas izglītības iestādēs</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Regulāra tālākizglītība profesijā un pienākums izglītoties neatliekamās palīdzības sniegšanā </a:t>
            </a:r>
            <a:endParaRPr sz="2500"/>
          </a:p>
          <a:p>
            <a:pPr indent="-234950" lvl="0" marL="228600" rtl="0" algn="l">
              <a:lnSpc>
                <a:spcPct val="90000"/>
              </a:lnSpc>
              <a:spcBef>
                <a:spcPts val="1000"/>
              </a:spcBef>
              <a:spcAft>
                <a:spcPts val="0"/>
              </a:spcAft>
              <a:buClr>
                <a:schemeClr val="dk1"/>
              </a:buClr>
              <a:buSzPts val="2000"/>
              <a:buFont typeface="Noto Sans Symbols"/>
              <a:buChar char="⮚"/>
            </a:pPr>
            <a:r>
              <a:rPr lang="en-US" sz="2000" u="sng">
                <a:solidFill>
                  <a:schemeClr val="hlink"/>
                </a:solidFill>
                <a:latin typeface="Times New Roman"/>
                <a:ea typeface="Times New Roman"/>
                <a:cs typeface="Times New Roman"/>
                <a:sym typeface="Times New Roman"/>
                <a:hlinkClick r:id="rId3"/>
              </a:rPr>
              <a:t>Ārstniecības personu un ārstniecības atbalsta personu reģistra noteikumi </a:t>
            </a:r>
            <a:r>
              <a:rPr lang="en-US" sz="2000">
                <a:latin typeface="Times New Roman"/>
                <a:ea typeface="Times New Roman"/>
                <a:cs typeface="Times New Roman"/>
                <a:sym typeface="Times New Roman"/>
              </a:rPr>
              <a:t> MK noteikumi Nr.630</a:t>
            </a:r>
            <a:endParaRPr sz="2500"/>
          </a:p>
          <a:p>
            <a:pPr indent="-234950" lvl="0" marL="228600" rtl="0" algn="l">
              <a:lnSpc>
                <a:spcPct val="90000"/>
              </a:lnSpc>
              <a:spcBef>
                <a:spcPts val="1000"/>
              </a:spcBef>
              <a:spcAft>
                <a:spcPts val="1600"/>
              </a:spcAft>
              <a:buClr>
                <a:schemeClr val="dk1"/>
              </a:buClr>
              <a:buSzPts val="2000"/>
              <a:buFont typeface="Noto Sans Symbols"/>
              <a:buChar char="⮚"/>
            </a:pPr>
            <a:r>
              <a:rPr lang="en-US" sz="2000" u="sng">
                <a:solidFill>
                  <a:schemeClr val="hlink"/>
                </a:solidFill>
                <a:latin typeface="Times New Roman"/>
                <a:ea typeface="Times New Roman"/>
                <a:cs typeface="Times New Roman"/>
                <a:sym typeface="Times New Roman"/>
                <a:hlinkClick r:id="rId4"/>
              </a:rPr>
              <a:t>Ārstniecības personu sertifikācijas kārtība</a:t>
            </a:r>
            <a:r>
              <a:rPr lang="en-US" sz="2000">
                <a:latin typeface="Times New Roman"/>
                <a:ea typeface="Times New Roman"/>
                <a:cs typeface="Times New Roman"/>
                <a:sym typeface="Times New Roman"/>
              </a:rPr>
              <a:t> MK noteikumi Nr.391</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5000"/>
              <a:buFont typeface="Times New Roman"/>
              <a:buNone/>
            </a:pPr>
            <a:r>
              <a:rPr lang="en-US" sz="5000" cap="none">
                <a:latin typeface="Times New Roman"/>
                <a:ea typeface="Times New Roman"/>
                <a:cs typeface="Times New Roman"/>
                <a:sym typeface="Times New Roman"/>
              </a:rPr>
              <a:t>KĀDI DOKUMENTI JĀIESNIEDZ?</a:t>
            </a:r>
            <a:endParaRPr/>
          </a:p>
        </p:txBody>
      </p:sp>
      <p:sp>
        <p:nvSpPr>
          <p:cNvPr id="84" name="Google Shape;84;p4"/>
          <p:cNvSpPr txBox="1"/>
          <p:nvPr>
            <p:ph idx="1" type="body"/>
          </p:nvPr>
        </p:nvSpPr>
        <p:spPr>
          <a:xfrm>
            <a:off x="838200" y="1929384"/>
            <a:ext cx="10515600" cy="425196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Iegūstot koledžas absolvēšanas dokumentu, Jūs tiekat reģistrēti ārstniecības personu reģistrā un iegūstat savu ārstniecības personas identifikācijas numuru</a:t>
            </a:r>
            <a:endParaRPr/>
          </a:p>
          <a:p>
            <a:pPr indent="-228600" lvl="0" marL="228600" rtl="0" algn="l">
              <a:lnSpc>
                <a:spcPct val="90000"/>
              </a:lnSpc>
              <a:spcBef>
                <a:spcPts val="100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 </a:t>
            </a:r>
            <a:r>
              <a:rPr lang="en-US" u="sng">
                <a:solidFill>
                  <a:schemeClr val="hlink"/>
                </a:solidFill>
                <a:latin typeface="Times New Roman"/>
                <a:ea typeface="Times New Roman"/>
                <a:cs typeface="Times New Roman"/>
                <a:sym typeface="Times New Roman"/>
                <a:hlinkClick r:id="rId3"/>
              </a:rPr>
              <a:t>Reģistrētās ārstniecības personas | Veselības inspekcijas reģistri</a:t>
            </a:r>
            <a:endParaRPr>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2800"/>
              <a:buFont typeface="Noto Sans Symbols"/>
              <a:buChar char="➢"/>
            </a:pPr>
            <a:r>
              <a:rPr lang="en-US">
                <a:latin typeface="Times New Roman"/>
                <a:ea typeface="Times New Roman"/>
                <a:cs typeface="Times New Roman"/>
                <a:sym typeface="Times New Roman"/>
              </a:rPr>
              <a:t>Ārstniecības personas reģistrā katrai personai ir reģistrācijas termiņš</a:t>
            </a:r>
            <a:endParaRPr/>
          </a:p>
          <a:p>
            <a:pPr indent="-228600" lvl="0" marL="228600" rtl="0" algn="l">
              <a:lnSpc>
                <a:spcPct val="90000"/>
              </a:lnSpc>
              <a:spcBef>
                <a:spcPts val="1000"/>
              </a:spcBef>
              <a:spcAft>
                <a:spcPts val="1600"/>
              </a:spcAft>
              <a:buClr>
                <a:schemeClr val="dk1"/>
              </a:buClr>
              <a:buSzPts val="2800"/>
              <a:buFont typeface="Noto Sans Symbols"/>
              <a:buChar char="➢"/>
            </a:pPr>
            <a:r>
              <a:rPr lang="en-US">
                <a:latin typeface="Times New Roman"/>
                <a:ea typeface="Times New Roman"/>
                <a:cs typeface="Times New Roman"/>
                <a:sym typeface="Times New Roman"/>
              </a:rPr>
              <a:t>Šajā termiņa laikā Jums regulāri jāpapildina savas zināšanas savā specialitātē (tālākizglītošanās)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g35c1c2a80ba_0_289"/>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latin typeface="Times New Roman"/>
                <a:ea typeface="Times New Roman"/>
                <a:cs typeface="Times New Roman"/>
                <a:sym typeface="Times New Roman"/>
              </a:rPr>
              <a:t>NOZARES STRUKTŪRA</a:t>
            </a:r>
            <a:endParaRPr>
              <a:latin typeface="Times New Roman"/>
              <a:ea typeface="Times New Roman"/>
              <a:cs typeface="Times New Roman"/>
              <a:sym typeface="Times New Roman"/>
            </a:endParaRPr>
          </a:p>
        </p:txBody>
      </p:sp>
      <p:sp>
        <p:nvSpPr>
          <p:cNvPr id="91" name="Google Shape;91;g35c1c2a80ba_0_289"/>
          <p:cNvSpPr/>
          <p:nvPr/>
        </p:nvSpPr>
        <p:spPr>
          <a:xfrm>
            <a:off x="4879048" y="1825624"/>
            <a:ext cx="2433900" cy="700500"/>
          </a:xfrm>
          <a:prstGeom prst="rect">
            <a:avLst/>
          </a:prstGeom>
          <a:solidFill>
            <a:srgbClr val="085630"/>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2300">
                <a:solidFill>
                  <a:srgbClr val="FFFFFF"/>
                </a:solidFill>
                <a:latin typeface="Times New Roman"/>
                <a:ea typeface="Times New Roman"/>
                <a:cs typeface="Times New Roman"/>
                <a:sym typeface="Times New Roman"/>
              </a:rPr>
              <a:t>LĀPPOS</a:t>
            </a:r>
            <a:endParaRPr sz="2900">
              <a:solidFill>
                <a:srgbClr val="FFFFFF"/>
              </a:solidFill>
              <a:latin typeface="Times New Roman"/>
              <a:ea typeface="Times New Roman"/>
              <a:cs typeface="Times New Roman"/>
              <a:sym typeface="Times New Roman"/>
            </a:endParaRPr>
          </a:p>
        </p:txBody>
      </p:sp>
      <p:sp>
        <p:nvSpPr>
          <p:cNvPr id="92" name="Google Shape;92;g35c1c2a80ba_0_289"/>
          <p:cNvSpPr/>
          <p:nvPr/>
        </p:nvSpPr>
        <p:spPr>
          <a:xfrm>
            <a:off x="2203927" y="2750844"/>
            <a:ext cx="3100800" cy="1079400"/>
          </a:xfrm>
          <a:prstGeom prst="rect">
            <a:avLst/>
          </a:prstGeom>
          <a:solidFill>
            <a:srgbClr val="0B774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1800">
                <a:solidFill>
                  <a:srgbClr val="FFFFFF"/>
                </a:solidFill>
                <a:latin typeface="Times New Roman"/>
                <a:ea typeface="Times New Roman"/>
                <a:cs typeface="Times New Roman"/>
                <a:sym typeface="Times New Roman"/>
              </a:rPr>
              <a:t>LATVIJAS MASIERU ASOCIĀCIJA</a:t>
            </a:r>
            <a:endParaRPr sz="1800">
              <a:solidFill>
                <a:srgbClr val="FFFFFF"/>
              </a:solidFill>
              <a:latin typeface="Times New Roman"/>
              <a:ea typeface="Times New Roman"/>
              <a:cs typeface="Times New Roman"/>
              <a:sym typeface="Times New Roman"/>
            </a:endParaRPr>
          </a:p>
        </p:txBody>
      </p:sp>
      <p:sp>
        <p:nvSpPr>
          <p:cNvPr id="93" name="Google Shape;93;g35c1c2a80ba_0_289"/>
          <p:cNvSpPr/>
          <p:nvPr/>
        </p:nvSpPr>
        <p:spPr>
          <a:xfrm>
            <a:off x="7554025" y="3129733"/>
            <a:ext cx="4100100" cy="2492400"/>
          </a:xfrm>
          <a:prstGeom prst="rect">
            <a:avLst/>
          </a:prstGeom>
          <a:solidFill>
            <a:srgbClr val="0B774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2000">
                <a:solidFill>
                  <a:srgbClr val="FFFFFF"/>
                </a:solidFill>
                <a:latin typeface="Times New Roman"/>
                <a:ea typeface="Times New Roman"/>
                <a:cs typeface="Times New Roman"/>
                <a:sym typeface="Times New Roman"/>
              </a:rPr>
              <a:t>UN CITAS ĀRSTNIECĪBAS PERSONU UN ĀRSTNIECĪBAS ATBALSTA PERSONU PROFESIONĀLAS ORGANIZĀCIJAS </a:t>
            </a:r>
            <a:endParaRPr sz="2600">
              <a:solidFill>
                <a:srgbClr val="FFFFFF"/>
              </a:solidFill>
              <a:latin typeface="Times New Roman"/>
              <a:ea typeface="Times New Roman"/>
              <a:cs typeface="Times New Roman"/>
              <a:sym typeface="Times New Roman"/>
            </a:endParaRPr>
          </a:p>
        </p:txBody>
      </p:sp>
      <p:sp>
        <p:nvSpPr>
          <p:cNvPr id="94" name="Google Shape;94;g35c1c2a80ba_0_289"/>
          <p:cNvSpPr/>
          <p:nvPr/>
        </p:nvSpPr>
        <p:spPr>
          <a:xfrm>
            <a:off x="9334612" y="5960621"/>
            <a:ext cx="2433900" cy="700500"/>
          </a:xfrm>
          <a:prstGeom prst="rect">
            <a:avLst/>
          </a:prstGeom>
          <a:solidFill>
            <a:srgbClr val="0E945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2000">
                <a:solidFill>
                  <a:srgbClr val="FFFFFF"/>
                </a:solidFill>
                <a:latin typeface="Times New Roman"/>
                <a:ea typeface="Times New Roman"/>
                <a:cs typeface="Times New Roman"/>
                <a:sym typeface="Times New Roman"/>
              </a:rPr>
              <a:t>BIEDRI</a:t>
            </a:r>
            <a:endParaRPr sz="2600">
              <a:solidFill>
                <a:srgbClr val="FFFFFF"/>
              </a:solidFill>
              <a:latin typeface="Times New Roman"/>
              <a:ea typeface="Times New Roman"/>
              <a:cs typeface="Times New Roman"/>
              <a:sym typeface="Times New Roman"/>
            </a:endParaRPr>
          </a:p>
        </p:txBody>
      </p:sp>
      <p:sp>
        <p:nvSpPr>
          <p:cNvPr id="95" name="Google Shape;95;g35c1c2a80ba_0_289"/>
          <p:cNvSpPr/>
          <p:nvPr/>
        </p:nvSpPr>
        <p:spPr>
          <a:xfrm>
            <a:off x="489102" y="4153346"/>
            <a:ext cx="2433900" cy="700500"/>
          </a:xfrm>
          <a:prstGeom prst="rect">
            <a:avLst/>
          </a:prstGeom>
          <a:solidFill>
            <a:srgbClr val="0E9453"/>
          </a:solidFill>
          <a:ln>
            <a:noFill/>
          </a:ln>
        </p:spPr>
        <p:txBody>
          <a:bodyPr anchorCtr="0" anchor="ctr" bIns="121900" lIns="121900" spcFirstLastPara="1" rIns="121900" wrap="square" tIns="121900">
            <a:noAutofit/>
          </a:bodyPr>
          <a:lstStyle/>
          <a:p>
            <a:pPr indent="0" lvl="0" marL="0" rtl="0" algn="ctr">
              <a:spcBef>
                <a:spcPts val="0"/>
              </a:spcBef>
              <a:spcAft>
                <a:spcPts val="0"/>
              </a:spcAft>
              <a:buNone/>
            </a:pPr>
            <a:r>
              <a:rPr lang="en-US" sz="2200">
                <a:solidFill>
                  <a:srgbClr val="FFFFFF"/>
                </a:solidFill>
                <a:latin typeface="Times New Roman"/>
                <a:ea typeface="Times New Roman"/>
                <a:cs typeface="Times New Roman"/>
                <a:sym typeface="Times New Roman"/>
              </a:rPr>
              <a:t>BIEDRI</a:t>
            </a:r>
            <a:endParaRPr sz="2800">
              <a:solidFill>
                <a:srgbClr val="FFFFFF"/>
              </a:solidFill>
              <a:latin typeface="Times New Roman"/>
              <a:ea typeface="Times New Roman"/>
              <a:cs typeface="Times New Roman"/>
              <a:sym typeface="Times New Roman"/>
            </a:endParaRPr>
          </a:p>
        </p:txBody>
      </p:sp>
      <p:cxnSp>
        <p:nvCxnSpPr>
          <p:cNvPr id="96" name="Google Shape;96;g35c1c2a80ba_0_289"/>
          <p:cNvCxnSpPr>
            <a:stCxn id="91" idx="2"/>
            <a:endCxn id="93" idx="0"/>
          </p:cNvCxnSpPr>
          <p:nvPr/>
        </p:nvCxnSpPr>
        <p:spPr>
          <a:xfrm flipH="1" rot="-5400000">
            <a:off x="7548298" y="1073824"/>
            <a:ext cx="603600" cy="3508200"/>
          </a:xfrm>
          <a:prstGeom prst="bentConnector3">
            <a:avLst>
              <a:gd fmla="val 50001" name="adj1"/>
            </a:avLst>
          </a:prstGeom>
          <a:noFill/>
          <a:ln cap="flat" cmpd="sng" w="9525">
            <a:solidFill>
              <a:srgbClr val="C2C2C2"/>
            </a:solidFill>
            <a:prstDash val="solid"/>
            <a:round/>
            <a:headEnd len="sm" w="sm" type="none"/>
            <a:tailEnd len="sm" w="sm" type="none"/>
          </a:ln>
        </p:spPr>
      </p:cxnSp>
      <p:cxnSp>
        <p:nvCxnSpPr>
          <p:cNvPr id="97" name="Google Shape;97;g35c1c2a80ba_0_289"/>
          <p:cNvCxnSpPr>
            <a:stCxn id="92" idx="0"/>
            <a:endCxn id="91" idx="2"/>
          </p:cNvCxnSpPr>
          <p:nvPr/>
        </p:nvCxnSpPr>
        <p:spPr>
          <a:xfrm rot="-5400000">
            <a:off x="4812877" y="1467594"/>
            <a:ext cx="224700" cy="2341800"/>
          </a:xfrm>
          <a:prstGeom prst="bentConnector3">
            <a:avLst>
              <a:gd fmla="val 50005" name="adj1"/>
            </a:avLst>
          </a:prstGeom>
          <a:noFill/>
          <a:ln cap="flat" cmpd="sng" w="9525">
            <a:solidFill>
              <a:srgbClr val="C2C2C2"/>
            </a:solidFill>
            <a:prstDash val="solid"/>
            <a:round/>
            <a:headEnd len="sm" w="sm" type="none"/>
            <a:tailEnd len="sm" w="sm" type="none"/>
          </a:ln>
        </p:spPr>
      </p:cxnSp>
      <p:cxnSp>
        <p:nvCxnSpPr>
          <p:cNvPr id="98" name="Google Shape;98;g35c1c2a80ba_0_289"/>
          <p:cNvCxnSpPr>
            <a:stCxn id="95" idx="0"/>
            <a:endCxn id="92" idx="2"/>
          </p:cNvCxnSpPr>
          <p:nvPr/>
        </p:nvCxnSpPr>
        <p:spPr>
          <a:xfrm rot="-5400000">
            <a:off x="2568702" y="2967596"/>
            <a:ext cx="323100" cy="2048400"/>
          </a:xfrm>
          <a:prstGeom prst="bentConnector3">
            <a:avLst>
              <a:gd fmla="val 50000" name="adj1"/>
            </a:avLst>
          </a:prstGeom>
          <a:noFill/>
          <a:ln cap="flat" cmpd="sng" w="9525">
            <a:solidFill>
              <a:srgbClr val="C2C2C2"/>
            </a:solidFill>
            <a:prstDash val="solid"/>
            <a:round/>
            <a:headEnd len="sm" w="sm" type="none"/>
            <a:tailEnd len="sm" w="sm" type="none"/>
          </a:ln>
        </p:spPr>
      </p:cxnSp>
      <p:cxnSp>
        <p:nvCxnSpPr>
          <p:cNvPr id="99" name="Google Shape;99;g35c1c2a80ba_0_289"/>
          <p:cNvCxnSpPr>
            <a:stCxn id="93" idx="2"/>
            <a:endCxn id="94" idx="0"/>
          </p:cNvCxnSpPr>
          <p:nvPr/>
        </p:nvCxnSpPr>
        <p:spPr>
          <a:xfrm flipH="1" rot="-5400000">
            <a:off x="9908575" y="5317633"/>
            <a:ext cx="338400" cy="947400"/>
          </a:xfrm>
          <a:prstGeom prst="bentConnector3">
            <a:avLst>
              <a:gd fmla="val 50013" name="adj1"/>
            </a:avLst>
          </a:prstGeom>
          <a:noFill/>
          <a:ln cap="flat" cmpd="sng" w="9525">
            <a:solidFill>
              <a:srgbClr val="C2C2C2"/>
            </a:solidFill>
            <a:prstDash val="solid"/>
            <a:round/>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3" name="Shape 103"/>
        <p:cNvGrpSpPr/>
        <p:nvPr/>
      </p:nvGrpSpPr>
      <p:grpSpPr>
        <a:xfrm>
          <a:off x="0" y="0"/>
          <a:ext cx="0" cy="0"/>
          <a:chOff x="0" y="0"/>
          <a:chExt cx="0" cy="0"/>
        </a:xfrm>
      </p:grpSpPr>
      <p:sp>
        <p:nvSpPr>
          <p:cNvPr id="104" name="Google Shape;104;p5"/>
          <p:cNvSpPr txBox="1"/>
          <p:nvPr>
            <p:ph type="title"/>
          </p:nvPr>
        </p:nvSpPr>
        <p:spPr>
          <a:xfrm>
            <a:off x="841248" y="548640"/>
            <a:ext cx="3600860" cy="5431536"/>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600"/>
              <a:buFont typeface="Times New Roman"/>
              <a:buNone/>
            </a:pPr>
            <a:r>
              <a:rPr lang="en-US" sz="3600">
                <a:latin typeface="Times New Roman"/>
                <a:ea typeface="Times New Roman"/>
                <a:cs typeface="Times New Roman"/>
                <a:sym typeface="Times New Roman"/>
              </a:rPr>
              <a:t>SERTIFIKĀCIJA</a:t>
            </a:r>
            <a:endParaRPr sz="3200">
              <a:latin typeface="Times New Roman"/>
              <a:ea typeface="Times New Roman"/>
              <a:cs typeface="Times New Roman"/>
              <a:sym typeface="Times New Roman"/>
            </a:endParaRPr>
          </a:p>
        </p:txBody>
      </p:sp>
      <p:sp>
        <p:nvSpPr>
          <p:cNvPr id="105" name="Google Shape;105;p5"/>
          <p:cNvSpPr txBox="1"/>
          <p:nvPr>
            <p:ph idx="1" type="body"/>
          </p:nvPr>
        </p:nvSpPr>
        <p:spPr>
          <a:xfrm>
            <a:off x="5126417" y="1031933"/>
            <a:ext cx="6224335" cy="5431536"/>
          </a:xfrm>
          <a:prstGeom prst="rect">
            <a:avLst/>
          </a:prstGeom>
          <a:noFill/>
          <a:ln>
            <a:noFill/>
          </a:ln>
        </p:spPr>
        <p:txBody>
          <a:bodyPr anchorCtr="0" anchor="ctr" bIns="45700" lIns="91425" spcFirstLastPara="1" rIns="91425" wrap="square" tIns="45700">
            <a:normAutofit lnSpcReduction="10000"/>
          </a:bodyPr>
          <a:lstStyle/>
          <a:p>
            <a:pPr indent="-228600" lvl="0" marL="228600" rtl="0" algn="l">
              <a:lnSpc>
                <a:spcPct val="90000"/>
              </a:lnSpc>
              <a:spcBef>
                <a:spcPts val="0"/>
              </a:spcBef>
              <a:spcAft>
                <a:spcPts val="0"/>
              </a:spcAft>
              <a:buClr>
                <a:schemeClr val="dk1"/>
              </a:buClr>
              <a:buSzPts val="2400"/>
              <a:buChar char="●"/>
            </a:pPr>
            <a:r>
              <a:rPr lang="en-US" sz="2400" u="sng">
                <a:solidFill>
                  <a:schemeClr val="hlink"/>
                </a:solidFill>
                <a:latin typeface="Times New Roman"/>
                <a:ea typeface="Times New Roman"/>
                <a:cs typeface="Times New Roman"/>
                <a:sym typeface="Times New Roman"/>
                <a:hlinkClick r:id="rId3"/>
              </a:rPr>
              <a:t>Ārstniecības personu sertifikācijas kārtība</a:t>
            </a:r>
            <a:r>
              <a:rPr lang="en-US" sz="2400">
                <a:latin typeface="Times New Roman"/>
                <a:ea typeface="Times New Roman"/>
                <a:cs typeface="Times New Roman"/>
                <a:sym typeface="Times New Roman"/>
              </a:rPr>
              <a:t> MK noteikumi Nr.391</a:t>
            </a:r>
            <a:endParaRPr/>
          </a:p>
          <a:p>
            <a:pPr indent="-228600" lvl="0" marL="228600" rtl="0" algn="l">
              <a:lnSpc>
                <a:spcPct val="90000"/>
              </a:lnSpc>
              <a:spcBef>
                <a:spcPts val="1000"/>
              </a:spcBef>
              <a:spcAft>
                <a:spcPts val="0"/>
              </a:spcAft>
              <a:buClr>
                <a:schemeClr val="dk1"/>
              </a:buClr>
              <a:buSzPts val="2400"/>
              <a:buFont typeface="Noto Sans Symbols"/>
              <a:buChar char="⮚"/>
            </a:pPr>
            <a:r>
              <a:rPr lang="en-US" sz="2400">
                <a:latin typeface="Times New Roman"/>
                <a:ea typeface="Times New Roman"/>
                <a:cs typeface="Times New Roman"/>
                <a:sym typeface="Times New Roman"/>
              </a:rPr>
              <a:t> parādat savas teorētiskās un praktiskās zināšanas;</a:t>
            </a:r>
            <a:endParaRPr/>
          </a:p>
          <a:p>
            <a:pPr indent="-228600" lvl="0" marL="228600" rtl="0" algn="l">
              <a:lnSpc>
                <a:spcPct val="90000"/>
              </a:lnSpc>
              <a:spcBef>
                <a:spcPts val="1000"/>
              </a:spcBef>
              <a:spcAft>
                <a:spcPts val="0"/>
              </a:spcAft>
              <a:buClr>
                <a:schemeClr val="dk1"/>
              </a:buClr>
              <a:buSzPts val="2400"/>
              <a:buFont typeface="Noto Sans Symbols"/>
              <a:buChar char="⮚"/>
            </a:pPr>
            <a:r>
              <a:rPr lang="en-US" sz="2400">
                <a:latin typeface="Times New Roman"/>
                <a:ea typeface="Times New Roman"/>
                <a:cs typeface="Times New Roman"/>
                <a:sym typeface="Times New Roman"/>
              </a:rPr>
              <a:t> ceļat savas specialitātes prestižu;</a:t>
            </a:r>
            <a:endParaRPr/>
          </a:p>
          <a:p>
            <a:pPr indent="-228600" lvl="0" marL="228600" rtl="0" algn="l">
              <a:lnSpc>
                <a:spcPct val="90000"/>
              </a:lnSpc>
              <a:spcBef>
                <a:spcPts val="1000"/>
              </a:spcBef>
              <a:spcAft>
                <a:spcPts val="0"/>
              </a:spcAft>
              <a:buClr>
                <a:schemeClr val="dk1"/>
              </a:buClr>
              <a:buSzPts val="2400"/>
              <a:buFont typeface="Noto Sans Symbols"/>
              <a:buChar char="⮚"/>
            </a:pPr>
            <a:r>
              <a:rPr lang="en-US" sz="2400">
                <a:latin typeface="Times New Roman"/>
                <a:ea typeface="Times New Roman"/>
                <a:cs typeface="Times New Roman"/>
                <a:sym typeface="Times New Roman"/>
              </a:rPr>
              <a:t> var</a:t>
            </a:r>
            <a:r>
              <a:rPr lang="en-US">
                <a:latin typeface="Times New Roman"/>
                <a:ea typeface="Times New Roman"/>
                <a:cs typeface="Times New Roman"/>
                <a:sym typeface="Times New Roman"/>
              </a:rPr>
              <a:t>a</a:t>
            </a:r>
            <a:r>
              <a:rPr lang="en-US" sz="2400">
                <a:latin typeface="Times New Roman"/>
                <a:ea typeface="Times New Roman"/>
                <a:cs typeface="Times New Roman"/>
                <a:sym typeface="Times New Roman"/>
              </a:rPr>
              <a:t>t strādāt neatkarīgi – bez uzraudzības;</a:t>
            </a:r>
            <a:endParaRPr/>
          </a:p>
          <a:p>
            <a:pPr indent="-228600" lvl="0" marL="228600" rtl="0" algn="l">
              <a:lnSpc>
                <a:spcPct val="90000"/>
              </a:lnSpc>
              <a:spcBef>
                <a:spcPts val="1000"/>
              </a:spcBef>
              <a:spcAft>
                <a:spcPts val="0"/>
              </a:spcAft>
              <a:buClr>
                <a:schemeClr val="dk1"/>
              </a:buClr>
              <a:buSzPts val="2400"/>
              <a:buFont typeface="Noto Sans Symbols"/>
              <a:buChar char="⮚"/>
            </a:pPr>
            <a:r>
              <a:rPr lang="en-US" sz="2400">
                <a:latin typeface="Times New Roman"/>
                <a:ea typeface="Times New Roman"/>
                <a:cs typeface="Times New Roman"/>
                <a:sym typeface="Times New Roman"/>
              </a:rPr>
              <a:t> varat dibināt privātpraksi;</a:t>
            </a:r>
            <a:endParaRPr/>
          </a:p>
          <a:p>
            <a:pPr indent="-228600" lvl="0" marL="228600" rtl="0" algn="l">
              <a:lnSpc>
                <a:spcPct val="90000"/>
              </a:lnSpc>
              <a:spcBef>
                <a:spcPts val="1000"/>
              </a:spcBef>
              <a:spcAft>
                <a:spcPts val="0"/>
              </a:spcAft>
              <a:buClr>
                <a:schemeClr val="dk1"/>
              </a:buClr>
              <a:buSzPts val="2400"/>
              <a:buFont typeface="Noto Sans Symbols"/>
              <a:buChar char="⮚"/>
            </a:pPr>
            <a:r>
              <a:rPr lang="en-US" sz="2400">
                <a:latin typeface="Times New Roman"/>
                <a:ea typeface="Times New Roman"/>
                <a:cs typeface="Times New Roman"/>
                <a:sym typeface="Times New Roman"/>
              </a:rPr>
              <a:t> iespēja saņemt augstāku atalgojumu;</a:t>
            </a:r>
            <a:endParaRPr/>
          </a:p>
          <a:p>
            <a:pPr indent="0" lvl="0" marL="0" rtl="0" algn="l">
              <a:lnSpc>
                <a:spcPct val="90000"/>
              </a:lnSpc>
              <a:spcBef>
                <a:spcPts val="1000"/>
              </a:spcBef>
              <a:spcAft>
                <a:spcPts val="0"/>
              </a:spcAft>
              <a:buClr>
                <a:schemeClr val="dk1"/>
              </a:buClr>
              <a:buSzPts val="2400"/>
              <a:buNone/>
            </a:pPr>
            <a:r>
              <a:rPr lang="en-US" sz="2400">
                <a:solidFill>
                  <a:srgbClr val="FF0000"/>
                </a:solidFill>
                <a:latin typeface="Times New Roman"/>
                <a:ea typeface="Times New Roman"/>
                <a:cs typeface="Times New Roman"/>
                <a:sym typeface="Times New Roman"/>
              </a:rPr>
              <a:t>!!! </a:t>
            </a:r>
            <a:r>
              <a:rPr lang="en-US" sz="2400">
                <a:latin typeface="Times New Roman"/>
                <a:ea typeface="Times New Roman"/>
                <a:cs typeface="Times New Roman"/>
                <a:sym typeface="Times New Roman"/>
              </a:rPr>
              <a:t>tuvākajā laikā sertifikāts būs jāiegūst 5 gadus pēc izglītības dokumenta saņemšanas</a:t>
            </a:r>
            <a:endParaRPr sz="2400">
              <a:latin typeface="Times New Roman"/>
              <a:ea typeface="Times New Roman"/>
              <a:cs typeface="Times New Roman"/>
              <a:sym typeface="Times New Roman"/>
            </a:endParaRPr>
          </a:p>
          <a:p>
            <a:pPr indent="0" lvl="0" marL="0" rtl="0" algn="l">
              <a:lnSpc>
                <a:spcPct val="90000"/>
              </a:lnSpc>
              <a:spcBef>
                <a:spcPts val="1000"/>
              </a:spcBef>
              <a:spcAft>
                <a:spcPts val="0"/>
              </a:spcAft>
              <a:buClr>
                <a:schemeClr val="dk1"/>
              </a:buClr>
              <a:buSzPts val="2400"/>
              <a:buNone/>
            </a:pPr>
            <a:r>
              <a:t/>
            </a:r>
            <a:endParaRPr sz="2400">
              <a:latin typeface="Times New Roman"/>
              <a:ea typeface="Times New Roman"/>
              <a:cs typeface="Times New Roman"/>
              <a:sym typeface="Times New Roman"/>
            </a:endParaRPr>
          </a:p>
          <a:p>
            <a:pPr indent="0" lvl="0" marL="0" rtl="0" algn="l">
              <a:lnSpc>
                <a:spcPct val="90000"/>
              </a:lnSpc>
              <a:spcBef>
                <a:spcPts val="1000"/>
              </a:spcBef>
              <a:spcAft>
                <a:spcPts val="0"/>
              </a:spcAft>
              <a:buClr>
                <a:schemeClr val="dk1"/>
              </a:buClr>
              <a:buSzPts val="2400"/>
              <a:buNone/>
            </a:pPr>
            <a:r>
              <a:rPr lang="en-US" sz="1900" u="sng">
                <a:solidFill>
                  <a:schemeClr val="hlink"/>
                </a:solidFill>
                <a:latin typeface="Times New Roman"/>
                <a:ea typeface="Times New Roman"/>
                <a:cs typeface="Times New Roman"/>
                <a:sym typeface="Times New Roman"/>
                <a:hlinkClick r:id="rId4"/>
              </a:rPr>
              <a:t>SERTIFIKĀCIJA masiera specialitātē - Masieriem.lv</a:t>
            </a:r>
            <a:endParaRPr sz="3200">
              <a:latin typeface="Times New Roman"/>
              <a:ea typeface="Times New Roman"/>
              <a:cs typeface="Times New Roman"/>
              <a:sym typeface="Times New Roman"/>
            </a:endParaRPr>
          </a:p>
          <a:p>
            <a:pPr indent="-76200" lvl="0" marL="228600" rtl="0" algn="l">
              <a:lnSpc>
                <a:spcPct val="90000"/>
              </a:lnSpc>
              <a:spcBef>
                <a:spcPts val="1000"/>
              </a:spcBef>
              <a:spcAft>
                <a:spcPts val="0"/>
              </a:spcAft>
              <a:buClr>
                <a:schemeClr val="dk1"/>
              </a:buClr>
              <a:buSzPts val="2400"/>
              <a:buFont typeface="Noto Sans Symbols"/>
              <a:buNone/>
            </a:pPr>
            <a:r>
              <a:t/>
            </a:r>
            <a:endParaRPr sz="2400">
              <a:latin typeface="Times New Roman"/>
              <a:ea typeface="Times New Roman"/>
              <a:cs typeface="Times New Roman"/>
              <a:sym typeface="Times New Roman"/>
            </a:endParaRPr>
          </a:p>
          <a:p>
            <a:pPr indent="0" lvl="0" marL="0" rtl="0" algn="l">
              <a:lnSpc>
                <a:spcPct val="90000"/>
              </a:lnSpc>
              <a:spcBef>
                <a:spcPts val="1000"/>
              </a:spcBef>
              <a:spcAft>
                <a:spcPts val="1600"/>
              </a:spcAft>
              <a:buClr>
                <a:schemeClr val="dk1"/>
              </a:buClr>
              <a:buSzPts val="2400"/>
              <a:buNone/>
            </a:pPr>
            <a:r>
              <a:t/>
            </a:r>
            <a:endParaRPr sz="24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35c1c2a80ba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latin typeface="Times New Roman"/>
                <a:ea typeface="Times New Roman"/>
                <a:cs typeface="Times New Roman"/>
                <a:sym typeface="Times New Roman"/>
              </a:rPr>
              <a:t>SERTIFIKĀCIJAS EKSĀMENA NORISE</a:t>
            </a:r>
            <a:endParaRPr>
              <a:latin typeface="Times New Roman"/>
              <a:ea typeface="Times New Roman"/>
              <a:cs typeface="Times New Roman"/>
              <a:sym typeface="Times New Roman"/>
            </a:endParaRPr>
          </a:p>
        </p:txBody>
      </p:sp>
      <p:sp>
        <p:nvSpPr>
          <p:cNvPr id="112" name="Google Shape;112;g35c1c2a80ba_0_0"/>
          <p:cNvSpPr txBox="1"/>
          <p:nvPr>
            <p:ph idx="1" type="body"/>
          </p:nvPr>
        </p:nvSpPr>
        <p:spPr>
          <a:xfrm>
            <a:off x="481275" y="1563100"/>
            <a:ext cx="11369700" cy="5295000"/>
          </a:xfrm>
          <a:prstGeom prst="rect">
            <a:avLst/>
          </a:prstGeom>
        </p:spPr>
        <p:txBody>
          <a:bodyPr anchorCtr="0" anchor="t" bIns="45700" lIns="91425" spcFirstLastPara="1" rIns="91425" wrap="square" tIns="45700">
            <a:noAutofit/>
          </a:bodyPr>
          <a:lstStyle/>
          <a:p>
            <a:pPr indent="0" lvl="0" marL="0" rtl="0" algn="l">
              <a:lnSpc>
                <a:spcPct val="70000"/>
              </a:lnSpc>
              <a:spcBef>
                <a:spcPts val="1000"/>
              </a:spcBef>
              <a:spcAft>
                <a:spcPts val="0"/>
              </a:spcAft>
              <a:buSzPts val="852"/>
              <a:buNone/>
            </a:pPr>
            <a:r>
              <a:rPr lang="en-US" sz="2360">
                <a:latin typeface="Times New Roman"/>
                <a:ea typeface="Times New Roman"/>
                <a:cs typeface="Times New Roman"/>
                <a:sym typeface="Times New Roman"/>
              </a:rPr>
              <a:t>TEORĒTISKAIS EKSĀMENS </a:t>
            </a:r>
            <a:endParaRPr sz="2360">
              <a:latin typeface="Times New Roman"/>
              <a:ea typeface="Times New Roman"/>
              <a:cs typeface="Times New Roman"/>
              <a:sym typeface="Times New Roman"/>
            </a:endParaRPr>
          </a:p>
          <a:p>
            <a:pPr indent="0" lvl="0" marL="0" rtl="0" algn="l">
              <a:lnSpc>
                <a:spcPct val="70000"/>
              </a:lnSpc>
              <a:spcBef>
                <a:spcPts val="1600"/>
              </a:spcBef>
              <a:spcAft>
                <a:spcPts val="0"/>
              </a:spcAft>
              <a:buSzPts val="852"/>
              <a:buNone/>
            </a:pPr>
            <a:r>
              <a:rPr lang="en-US" sz="2360">
                <a:latin typeface="Times New Roman"/>
                <a:ea typeface="Times New Roman"/>
                <a:cs typeface="Times New Roman"/>
                <a:sym typeface="Times New Roman"/>
              </a:rPr>
              <a:t>100 testa jautājumi, kas sastādīti atbilstoši masiera profesijas standartā noteiktajām zināšanām</a:t>
            </a:r>
            <a:endParaRPr sz="2360">
              <a:latin typeface="Times New Roman"/>
              <a:ea typeface="Times New Roman"/>
              <a:cs typeface="Times New Roman"/>
              <a:sym typeface="Times New Roman"/>
            </a:endParaRPr>
          </a:p>
          <a:p>
            <a:pPr indent="-348932" lvl="0" marL="457200" rtl="0" algn="l">
              <a:lnSpc>
                <a:spcPct val="70000"/>
              </a:lnSpc>
              <a:spcBef>
                <a:spcPts val="1600"/>
              </a:spcBef>
              <a:spcAft>
                <a:spcPts val="0"/>
              </a:spcAft>
              <a:buSzPts val="1895"/>
              <a:buFont typeface="Times New Roman"/>
              <a:buChar char="➢"/>
            </a:pPr>
            <a:r>
              <a:rPr lang="en-US" sz="2360">
                <a:latin typeface="Times New Roman"/>
                <a:ea typeface="Times New Roman"/>
                <a:cs typeface="Times New Roman"/>
                <a:sym typeface="Times New Roman"/>
              </a:rPr>
              <a:t>ja esat atbildējuši 75% un vairāk no testa jautājumiem, esat nokārtojuši testu un drīkstat kārtot praktisko eksāmenu</a:t>
            </a:r>
            <a:endParaRPr sz="2360">
              <a:latin typeface="Times New Roman"/>
              <a:ea typeface="Times New Roman"/>
              <a:cs typeface="Times New Roman"/>
              <a:sym typeface="Times New Roman"/>
            </a:endParaRPr>
          </a:p>
          <a:p>
            <a:pPr indent="0" lvl="0" marL="457200" rtl="0" algn="l">
              <a:lnSpc>
                <a:spcPct val="70000"/>
              </a:lnSpc>
              <a:spcBef>
                <a:spcPts val="1600"/>
              </a:spcBef>
              <a:spcAft>
                <a:spcPts val="0"/>
              </a:spcAft>
              <a:buSzPts val="852"/>
              <a:buNone/>
            </a:pPr>
            <a:r>
              <a:t/>
            </a:r>
            <a:endParaRPr sz="2360">
              <a:latin typeface="Times New Roman"/>
              <a:ea typeface="Times New Roman"/>
              <a:cs typeface="Times New Roman"/>
              <a:sym typeface="Times New Roman"/>
            </a:endParaRPr>
          </a:p>
          <a:p>
            <a:pPr indent="0" lvl="0" marL="0" rtl="0" algn="l">
              <a:lnSpc>
                <a:spcPct val="70000"/>
              </a:lnSpc>
              <a:spcBef>
                <a:spcPts val="1600"/>
              </a:spcBef>
              <a:spcAft>
                <a:spcPts val="0"/>
              </a:spcAft>
              <a:buSzPts val="852"/>
              <a:buNone/>
            </a:pPr>
            <a:r>
              <a:rPr lang="en-US" sz="2360">
                <a:latin typeface="Times New Roman"/>
                <a:ea typeface="Times New Roman"/>
                <a:cs typeface="Times New Roman"/>
                <a:sym typeface="Times New Roman"/>
              </a:rPr>
              <a:t>PRAKTISKAIS EKSĀMENS</a:t>
            </a:r>
            <a:endParaRPr sz="2360">
              <a:latin typeface="Times New Roman"/>
              <a:ea typeface="Times New Roman"/>
              <a:cs typeface="Times New Roman"/>
              <a:sym typeface="Times New Roman"/>
            </a:endParaRPr>
          </a:p>
          <a:p>
            <a:pPr indent="0" lvl="0" marL="0" rtl="0" algn="l">
              <a:lnSpc>
                <a:spcPct val="70000"/>
              </a:lnSpc>
              <a:spcBef>
                <a:spcPts val="1600"/>
              </a:spcBef>
              <a:spcAft>
                <a:spcPts val="0"/>
              </a:spcAft>
              <a:buNone/>
            </a:pPr>
            <a:r>
              <a:rPr lang="en-US" sz="2360">
                <a:latin typeface="Times New Roman"/>
                <a:ea typeface="Times New Roman"/>
                <a:cs typeface="Times New Roman"/>
                <a:sym typeface="Times New Roman"/>
              </a:rPr>
              <a:t>izvelkat biļeti ar uzdevumu un veicat klasisko masāžu atbilstoši uzdevumam</a:t>
            </a:r>
            <a:endParaRPr sz="2460">
              <a:latin typeface="Times New Roman"/>
              <a:ea typeface="Times New Roman"/>
              <a:cs typeface="Times New Roman"/>
              <a:sym typeface="Times New Roman"/>
            </a:endParaRPr>
          </a:p>
          <a:p>
            <a:pPr indent="-348932" lvl="0" marL="457200" rtl="0" algn="l">
              <a:lnSpc>
                <a:spcPct val="70000"/>
              </a:lnSpc>
              <a:spcBef>
                <a:spcPts val="1600"/>
              </a:spcBef>
              <a:spcAft>
                <a:spcPts val="0"/>
              </a:spcAft>
              <a:buSzPts val="1895"/>
              <a:buFont typeface="Times New Roman"/>
              <a:buChar char="➢"/>
            </a:pPr>
            <a:r>
              <a:rPr lang="en-US" sz="2360">
                <a:latin typeface="Times New Roman"/>
                <a:ea typeface="Times New Roman"/>
                <a:cs typeface="Times New Roman"/>
                <a:sym typeface="Times New Roman"/>
              </a:rPr>
              <a:t>izskaidrojiet uzdevumā norādīto diagnozi, iespējamās atradnes, masāžas mērķi;</a:t>
            </a:r>
            <a:endParaRPr sz="2360">
              <a:latin typeface="Times New Roman"/>
              <a:ea typeface="Times New Roman"/>
              <a:cs typeface="Times New Roman"/>
              <a:sym typeface="Times New Roman"/>
            </a:endParaRPr>
          </a:p>
          <a:p>
            <a:pPr indent="-348932" lvl="0" marL="457200" rtl="0" algn="l">
              <a:lnSpc>
                <a:spcPct val="70000"/>
              </a:lnSpc>
              <a:spcBef>
                <a:spcPts val="0"/>
              </a:spcBef>
              <a:spcAft>
                <a:spcPts val="0"/>
              </a:spcAft>
              <a:buSzPts val="1895"/>
              <a:buFont typeface="Times New Roman"/>
              <a:buChar char="➢"/>
            </a:pPr>
            <a:r>
              <a:rPr lang="en-US" sz="2360">
                <a:latin typeface="Times New Roman"/>
                <a:ea typeface="Times New Roman"/>
                <a:cs typeface="Times New Roman"/>
                <a:sym typeface="Times New Roman"/>
              </a:rPr>
              <a:t>darba vides pielāgošana;</a:t>
            </a:r>
            <a:endParaRPr sz="2360">
              <a:latin typeface="Times New Roman"/>
              <a:ea typeface="Times New Roman"/>
              <a:cs typeface="Times New Roman"/>
              <a:sym typeface="Times New Roman"/>
            </a:endParaRPr>
          </a:p>
          <a:p>
            <a:pPr indent="-348932" lvl="0" marL="457200" rtl="0" algn="l">
              <a:lnSpc>
                <a:spcPct val="70000"/>
              </a:lnSpc>
              <a:spcBef>
                <a:spcPts val="0"/>
              </a:spcBef>
              <a:spcAft>
                <a:spcPts val="0"/>
              </a:spcAft>
              <a:buSzPts val="1895"/>
              <a:buFont typeface="Times New Roman"/>
              <a:buChar char="➢"/>
            </a:pPr>
            <a:r>
              <a:rPr lang="en-US" sz="2360">
                <a:latin typeface="Times New Roman"/>
                <a:ea typeface="Times New Roman"/>
                <a:cs typeface="Times New Roman"/>
                <a:sym typeface="Times New Roman"/>
              </a:rPr>
              <a:t>pacienta pozicionēšana;</a:t>
            </a:r>
            <a:endParaRPr sz="2360">
              <a:latin typeface="Times New Roman"/>
              <a:ea typeface="Times New Roman"/>
              <a:cs typeface="Times New Roman"/>
              <a:sym typeface="Times New Roman"/>
            </a:endParaRPr>
          </a:p>
          <a:p>
            <a:pPr indent="-348932" lvl="0" marL="457200" rtl="0" algn="l">
              <a:lnSpc>
                <a:spcPct val="70000"/>
              </a:lnSpc>
              <a:spcBef>
                <a:spcPts val="0"/>
              </a:spcBef>
              <a:spcAft>
                <a:spcPts val="0"/>
              </a:spcAft>
              <a:buSzPts val="1895"/>
              <a:buFont typeface="Times New Roman"/>
              <a:buChar char="➢"/>
            </a:pPr>
            <a:r>
              <a:rPr lang="en-US" sz="2360">
                <a:latin typeface="Times New Roman"/>
                <a:ea typeface="Times New Roman"/>
                <a:cs typeface="Times New Roman"/>
                <a:sym typeface="Times New Roman"/>
              </a:rPr>
              <a:t>klasiskā masāža atbilstoši diagnozei un noteiktai ķermeņa daļai;</a:t>
            </a:r>
            <a:endParaRPr sz="2360">
              <a:latin typeface="Times New Roman"/>
              <a:ea typeface="Times New Roman"/>
              <a:cs typeface="Times New Roman"/>
              <a:sym typeface="Times New Roman"/>
            </a:endParaRPr>
          </a:p>
          <a:p>
            <a:pPr indent="-348932" lvl="0" marL="457200" rtl="0" algn="l">
              <a:lnSpc>
                <a:spcPct val="70000"/>
              </a:lnSpc>
              <a:spcBef>
                <a:spcPts val="0"/>
              </a:spcBef>
              <a:spcAft>
                <a:spcPts val="0"/>
              </a:spcAft>
              <a:buSzPts val="1895"/>
              <a:buFont typeface="Times New Roman"/>
              <a:buChar char="➢"/>
            </a:pPr>
            <a:r>
              <a:rPr lang="en-US" sz="2360">
                <a:latin typeface="Times New Roman"/>
                <a:ea typeface="Times New Roman"/>
                <a:cs typeface="Times New Roman"/>
                <a:sym typeface="Times New Roman"/>
              </a:rPr>
              <a:t>rekomendācijas pacientam pēc masāžas veikšanas.</a:t>
            </a:r>
            <a:endParaRPr sz="2360">
              <a:latin typeface="Times New Roman"/>
              <a:ea typeface="Times New Roman"/>
              <a:cs typeface="Times New Roman"/>
              <a:sym typeface="Times New Roman"/>
            </a:endParaRPr>
          </a:p>
          <a:p>
            <a:pPr indent="0" lvl="0" marL="457200" rtl="0" algn="l">
              <a:lnSpc>
                <a:spcPct val="70000"/>
              </a:lnSpc>
              <a:spcBef>
                <a:spcPts val="1600"/>
              </a:spcBef>
              <a:spcAft>
                <a:spcPts val="1600"/>
              </a:spcAft>
              <a:buNone/>
            </a:pPr>
            <a:r>
              <a:t/>
            </a:r>
            <a:endParaRPr sz="236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 name="Shape 116"/>
        <p:cNvGrpSpPr/>
        <p:nvPr/>
      </p:nvGrpSpPr>
      <p:grpSpPr>
        <a:xfrm>
          <a:off x="0" y="0"/>
          <a:ext cx="0" cy="0"/>
          <a:chOff x="0" y="0"/>
          <a:chExt cx="0" cy="0"/>
        </a:xfrm>
      </p:grpSpPr>
      <p:sp>
        <p:nvSpPr>
          <p:cNvPr id="117" name="Google Shape;11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5400"/>
              <a:buFont typeface="Times New Roman"/>
              <a:buNone/>
            </a:pPr>
            <a:r>
              <a:rPr lang="en-US" sz="5400">
                <a:latin typeface="Times New Roman"/>
                <a:ea typeface="Times New Roman"/>
                <a:cs typeface="Times New Roman"/>
                <a:sym typeface="Times New Roman"/>
              </a:rPr>
              <a:t>TĀLĀKIZGLĪTĪBA</a:t>
            </a:r>
            <a:endParaRPr/>
          </a:p>
        </p:txBody>
      </p:sp>
      <p:sp>
        <p:nvSpPr>
          <p:cNvPr id="118" name="Google Shape;118;p6"/>
          <p:cNvSpPr txBox="1"/>
          <p:nvPr>
            <p:ph idx="1" type="body"/>
          </p:nvPr>
        </p:nvSpPr>
        <p:spPr>
          <a:xfrm>
            <a:off x="838200" y="1929384"/>
            <a:ext cx="10515600" cy="425196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000"/>
              <a:buFont typeface="Noto Sans Symbols"/>
              <a:buChar char="⮚"/>
            </a:pPr>
            <a:r>
              <a:rPr lang="en-US" sz="2000">
                <a:latin typeface="Times New Roman"/>
                <a:ea typeface="Times New Roman"/>
                <a:cs typeface="Times New Roman"/>
                <a:sym typeface="Times New Roman"/>
              </a:rPr>
              <a:t>150 TIP </a:t>
            </a:r>
            <a:r>
              <a:rPr b="0" i="0" lang="en-US" sz="2000" u="none" strike="noStrike">
                <a:latin typeface="Times New Roman"/>
                <a:ea typeface="Times New Roman"/>
                <a:cs typeface="Times New Roman"/>
                <a:sym typeface="Times New Roman"/>
              </a:rPr>
              <a:t>par profesionālo zināšanu vai prasmju apguvi vai pilnveidi attiecīgajā profesijā, tai skaitā Neatliekamā palīdzība t.i.</a:t>
            </a:r>
            <a:endParaRPr/>
          </a:p>
          <a:p>
            <a:pPr indent="-228600" lvl="2" marL="1143000" rtl="0" algn="l">
              <a:lnSpc>
                <a:spcPct val="90000"/>
              </a:lnSpc>
              <a:spcBef>
                <a:spcPts val="500"/>
              </a:spcBef>
              <a:spcAft>
                <a:spcPts val="0"/>
              </a:spcAft>
              <a:buClr>
                <a:schemeClr val="dk1"/>
              </a:buClr>
              <a:buSzPts val="2000"/>
              <a:buFont typeface="Noto Sans Symbols"/>
              <a:buChar char="⮚"/>
            </a:pPr>
            <a:r>
              <a:rPr lang="en-US">
                <a:latin typeface="Times New Roman"/>
                <a:ea typeface="Times New Roman"/>
                <a:cs typeface="Times New Roman"/>
                <a:sym typeface="Times New Roman"/>
              </a:rPr>
              <a:t>Vismaz 90 TIP masiera specialitātē</a:t>
            </a:r>
            <a:endParaRPr/>
          </a:p>
          <a:p>
            <a:pPr indent="-228600" lvl="2" marL="1143000" rtl="0" algn="l">
              <a:lnSpc>
                <a:spcPct val="90000"/>
              </a:lnSpc>
              <a:spcBef>
                <a:spcPts val="500"/>
              </a:spcBef>
              <a:spcAft>
                <a:spcPts val="0"/>
              </a:spcAft>
              <a:buClr>
                <a:schemeClr val="dk1"/>
              </a:buClr>
              <a:buSzPts val="2000"/>
              <a:buFont typeface="Noto Sans Symbols"/>
              <a:buChar char="⮚"/>
            </a:pPr>
            <a:r>
              <a:rPr b="0" i="0" lang="en-US" u="none" strike="noStrike">
                <a:latin typeface="Times New Roman"/>
                <a:ea typeface="Times New Roman"/>
                <a:cs typeface="Times New Roman"/>
                <a:sym typeface="Times New Roman"/>
              </a:rPr>
              <a:t>Vismaz 60 TIP ar ārstniecību saistīti tālākizglītības pasākumi, tai skaitā Neatliekamā palīdzība</a:t>
            </a:r>
            <a:endParaRPr/>
          </a:p>
          <a:p>
            <a:pPr indent="-228600" lvl="0" marL="228600" rtl="0" algn="l">
              <a:lnSpc>
                <a:spcPct val="90000"/>
              </a:lnSpc>
              <a:spcBef>
                <a:spcPts val="1000"/>
              </a:spcBef>
              <a:spcAft>
                <a:spcPts val="0"/>
              </a:spcAft>
              <a:buClr>
                <a:srgbClr val="FF0000"/>
              </a:buClr>
              <a:buSzPts val="2000"/>
              <a:buFont typeface="Noto Sans Symbols"/>
              <a:buChar char="⮚"/>
            </a:pPr>
            <a:r>
              <a:rPr b="1" lang="en-US" sz="2000">
                <a:solidFill>
                  <a:srgbClr val="FF0000"/>
                </a:solidFill>
                <a:latin typeface="Times New Roman"/>
                <a:ea typeface="Times New Roman"/>
                <a:cs typeface="Times New Roman"/>
                <a:sym typeface="Times New Roman"/>
              </a:rPr>
              <a:t>!!!</a:t>
            </a:r>
            <a:r>
              <a:rPr lang="en-US" sz="2000">
                <a:latin typeface="Times New Roman"/>
                <a:ea typeface="Times New Roman"/>
                <a:cs typeface="Times New Roman"/>
                <a:sym typeface="Times New Roman"/>
              </a:rPr>
              <a:t> </a:t>
            </a:r>
            <a:r>
              <a:rPr b="0" i="0" lang="en-US" sz="2000" u="none" strike="noStrike">
                <a:latin typeface="Times New Roman"/>
                <a:ea typeface="Times New Roman"/>
                <a:cs typeface="Times New Roman"/>
                <a:sym typeface="Times New Roman"/>
              </a:rPr>
              <a:t>Uz tālākizglītības pasākuma sertifikāta jābūt LĀPPOS apstiprinājumam vai saskaņojumam.</a:t>
            </a:r>
            <a:endParaRPr b="0" sz="2000"/>
          </a:p>
          <a:p>
            <a:pPr indent="-228600" lvl="0" marL="228600" rtl="0" algn="l">
              <a:lnSpc>
                <a:spcPct val="90000"/>
              </a:lnSpc>
              <a:spcBef>
                <a:spcPts val="1000"/>
              </a:spcBef>
              <a:spcAft>
                <a:spcPts val="0"/>
              </a:spcAft>
              <a:buClr>
                <a:srgbClr val="000000"/>
              </a:buClr>
              <a:buSzPts val="2000"/>
              <a:buFont typeface="Noto Sans Symbols"/>
              <a:buChar char="⮚"/>
            </a:pPr>
            <a:r>
              <a:rPr b="0" i="0" lang="en-US" sz="2000" u="none" strike="noStrike">
                <a:solidFill>
                  <a:srgbClr val="000000"/>
                </a:solidFill>
                <a:latin typeface="Times New Roman"/>
                <a:ea typeface="Times New Roman"/>
                <a:cs typeface="Times New Roman"/>
                <a:sym typeface="Times New Roman"/>
              </a:rPr>
              <a:t>Dokumentus iesniedzat Veselības inspekcijā, </a:t>
            </a:r>
            <a:r>
              <a:rPr b="0" i="0" lang="en-US" sz="2000" u="sng">
                <a:solidFill>
                  <a:srgbClr val="000000"/>
                </a:solidFill>
                <a:latin typeface="Times New Roman"/>
                <a:ea typeface="Times New Roman"/>
                <a:cs typeface="Times New Roman"/>
                <a:sym typeface="Times New Roman"/>
              </a:rPr>
              <a:t>ne agrāk kā 90 dienas un ne vēlāk kā 30 dienas pirms reģistrācijas termiņa beigām</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u="sng">
                <a:solidFill>
                  <a:schemeClr val="hlink"/>
                </a:solidFill>
                <a:hlinkClick r:id="rId3"/>
              </a:rPr>
              <a:t>Ārstniecības personu un ārstniecības atbalsta personu PĀRREĢISTRĀCIJA | Veselības inspekcija</a:t>
            </a:r>
            <a:endParaRPr b="0" i="0" sz="2000" u="sng">
              <a:solidFill>
                <a:srgbClr val="000000"/>
              </a:solidFill>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rgbClr val="000000"/>
              </a:buClr>
              <a:buSzPts val="2000"/>
              <a:buFont typeface="Noto Sans Symbols"/>
              <a:buChar char="⮚"/>
            </a:pPr>
            <a:r>
              <a:rPr b="0" i="0" lang="en-US" sz="2000" u="none" strike="noStrike">
                <a:solidFill>
                  <a:srgbClr val="000000"/>
                </a:solidFill>
                <a:latin typeface="Times New Roman"/>
                <a:ea typeface="Times New Roman"/>
                <a:cs typeface="Times New Roman"/>
                <a:sym typeface="Times New Roman"/>
              </a:rPr>
              <a:t>Ja esat ieguvis Sertifikātu specialitātē, tad 3 mēneši PIRMS sertifikāta derīguma termiņa beigām dokumentus iesniedzat LĀPPOS</a:t>
            </a:r>
            <a:endParaRPr/>
          </a:p>
          <a:p>
            <a:pPr indent="-228600" lvl="0" marL="228600" rtl="0" algn="l">
              <a:lnSpc>
                <a:spcPct val="90000"/>
              </a:lnSpc>
              <a:spcBef>
                <a:spcPts val="1000"/>
              </a:spcBef>
              <a:spcAft>
                <a:spcPts val="0"/>
              </a:spcAft>
              <a:buClr>
                <a:schemeClr val="dk1"/>
              </a:buClr>
              <a:buSzPts val="2000"/>
              <a:buFont typeface="Noto Sans Symbols"/>
              <a:buChar char="⮚"/>
            </a:pPr>
            <a:r>
              <a:rPr lang="en-US" sz="2000" u="sng">
                <a:solidFill>
                  <a:schemeClr val="hlink"/>
                </a:solidFill>
                <a:hlinkClick r:id="rId4"/>
              </a:rPr>
              <a:t>Ārstniecības personu sertifikācijas kārtība</a:t>
            </a:r>
            <a:br>
              <a:rPr lang="en-US" sz="2000"/>
            </a:br>
            <a:endParaRPr b="0" i="0" sz="2000" u="none" strike="noStrike">
              <a:latin typeface="Times New Roman"/>
              <a:ea typeface="Times New Roman"/>
              <a:cs typeface="Times New Roman"/>
              <a:sym typeface="Times New Roman"/>
            </a:endParaRPr>
          </a:p>
          <a:p>
            <a:pPr indent="-101600" lvl="0" marL="228600" rtl="0" algn="l">
              <a:lnSpc>
                <a:spcPct val="90000"/>
              </a:lnSpc>
              <a:spcBef>
                <a:spcPts val="1000"/>
              </a:spcBef>
              <a:spcAft>
                <a:spcPts val="0"/>
              </a:spcAft>
              <a:buClr>
                <a:schemeClr val="dk1"/>
              </a:buClr>
              <a:buSzPts val="2000"/>
              <a:buFont typeface="Noto Sans Symbols"/>
              <a:buNone/>
            </a:pPr>
            <a:r>
              <a:t/>
            </a:r>
            <a:endParaRPr b="0" sz="2000">
              <a:latin typeface="Times New Roman"/>
              <a:ea typeface="Times New Roman"/>
              <a:cs typeface="Times New Roman"/>
              <a:sym typeface="Times New Roman"/>
            </a:endParaRPr>
          </a:p>
          <a:p>
            <a:pPr indent="0" lvl="0" marL="228600" rtl="0" algn="l">
              <a:lnSpc>
                <a:spcPct val="90000"/>
              </a:lnSpc>
              <a:spcBef>
                <a:spcPts val="1000"/>
              </a:spcBef>
              <a:spcAft>
                <a:spcPts val="1600"/>
              </a:spcAft>
              <a:buNone/>
            </a:pPr>
            <a:br>
              <a:rPr lang="en-US" sz="2000">
                <a:latin typeface="Times New Roman"/>
                <a:ea typeface="Times New Roman"/>
                <a:cs typeface="Times New Roman"/>
                <a:sym typeface="Times New Roman"/>
              </a:rPr>
            </a:br>
            <a:endParaRPr sz="20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2" name="Shape 122"/>
        <p:cNvGrpSpPr/>
        <p:nvPr/>
      </p:nvGrpSpPr>
      <p:grpSpPr>
        <a:xfrm>
          <a:off x="0" y="0"/>
          <a:ext cx="0" cy="0"/>
          <a:chOff x="0" y="0"/>
          <a:chExt cx="0" cy="0"/>
        </a:xfrm>
      </p:grpSpPr>
      <p:sp>
        <p:nvSpPr>
          <p:cNvPr id="123" name="Google Shape;123;p7"/>
          <p:cNvSpPr txBox="1"/>
          <p:nvPr>
            <p:ph type="title"/>
          </p:nvPr>
        </p:nvSpPr>
        <p:spPr>
          <a:xfrm>
            <a:off x="641604" y="393192"/>
            <a:ext cx="10908792" cy="1395242"/>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chemeClr val="dk1"/>
              </a:buClr>
              <a:buSzPts val="4000"/>
              <a:buFont typeface="Times New Roman"/>
              <a:buNone/>
            </a:pPr>
            <a:r>
              <a:rPr lang="en-US" sz="4000">
                <a:latin typeface="Times New Roman"/>
                <a:ea typeface="Times New Roman"/>
                <a:cs typeface="Times New Roman"/>
                <a:sym typeface="Times New Roman"/>
              </a:rPr>
              <a:t>KUR ATRAST INFORMĀCIJU PAR TĀLĀKIZGLĪTĪBU?</a:t>
            </a:r>
            <a:endParaRPr/>
          </a:p>
        </p:txBody>
      </p:sp>
      <p:sp>
        <p:nvSpPr>
          <p:cNvPr id="124" name="Google Shape;124;p7"/>
          <p:cNvSpPr txBox="1"/>
          <p:nvPr>
            <p:ph idx="1" type="body"/>
          </p:nvPr>
        </p:nvSpPr>
        <p:spPr>
          <a:xfrm>
            <a:off x="702586" y="2148840"/>
            <a:ext cx="11010300" cy="4087200"/>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400"/>
              <a:buFont typeface="Noto Sans Symbols"/>
              <a:buChar char="⮚"/>
            </a:pPr>
            <a:r>
              <a:rPr b="0" i="0" lang="en-US" sz="2400" u="sng" strike="noStrike">
                <a:solidFill>
                  <a:schemeClr val="hlink"/>
                </a:solidFill>
                <a:latin typeface="Times New Roman"/>
                <a:ea typeface="Times New Roman"/>
                <a:cs typeface="Times New Roman"/>
                <a:sym typeface="Times New Roman"/>
                <a:hlinkClick r:id="rId3"/>
              </a:rPr>
              <a:t>www.masieriem.lv</a:t>
            </a:r>
            <a:endParaRPr sz="2400" u="sng">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2400"/>
              <a:buFont typeface="Noto Sans Symbols"/>
              <a:buChar char="⮚"/>
            </a:pPr>
            <a:r>
              <a:rPr b="0" i="0" lang="en-US" sz="2400" u="sng" strike="noStrike">
                <a:solidFill>
                  <a:schemeClr val="hlink"/>
                </a:solidFill>
                <a:latin typeface="Times New Roman"/>
                <a:ea typeface="Times New Roman"/>
                <a:cs typeface="Times New Roman"/>
                <a:sym typeface="Times New Roman"/>
                <a:hlinkClick r:id="rId4"/>
              </a:rPr>
              <a:t>www.masieruakademija.lv</a:t>
            </a:r>
            <a:endParaRPr b="0" i="0" sz="2400" u="sng" strike="noStrike">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b="0" i="0" lang="en-US" sz="1800" u="sng" strike="noStrike">
                <a:latin typeface="Times New Roman"/>
                <a:ea typeface="Times New Roman"/>
                <a:cs typeface="Times New Roman"/>
                <a:sym typeface="Times New Roman"/>
              </a:rPr>
              <a:t> </a:t>
            </a:r>
            <a:r>
              <a:rPr lang="en-US" sz="1800" u="sng">
                <a:solidFill>
                  <a:schemeClr val="hlink"/>
                </a:solidFill>
                <a:latin typeface="Times New Roman"/>
                <a:ea typeface="Times New Roman"/>
                <a:cs typeface="Times New Roman"/>
                <a:sym typeface="Times New Roman"/>
                <a:hlinkClick r:id="rId5"/>
              </a:rPr>
              <a:t>Evisit tālākizglītības portāls</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6"/>
              </a:rPr>
              <a:t>Sākumlapa | </a:t>
            </a:r>
            <a:r>
              <a:rPr lang="en-US" sz="1800" u="sng">
                <a:solidFill>
                  <a:schemeClr val="hlink"/>
                </a:solidFill>
                <a:latin typeface="Times New Roman"/>
                <a:ea typeface="Times New Roman"/>
                <a:cs typeface="Times New Roman"/>
                <a:sym typeface="Times New Roman"/>
                <a:hlinkClick r:id="rId7"/>
              </a:rPr>
              <a:t>talakizglitiba.lv</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SzPts val="1800"/>
              <a:buFont typeface="Times New Roman"/>
              <a:buChar char="⮚"/>
            </a:pPr>
            <a:r>
              <a:rPr lang="en-US" sz="1800" u="sng">
                <a:solidFill>
                  <a:schemeClr val="hlink"/>
                </a:solidFill>
                <a:latin typeface="Times New Roman"/>
                <a:ea typeface="Times New Roman"/>
                <a:cs typeface="Times New Roman"/>
                <a:sym typeface="Times New Roman"/>
                <a:hlinkClick r:id="rId8"/>
              </a:rPr>
              <a:t>lfma.lv</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9"/>
              </a:rPr>
              <a:t>Kursi ārstiem</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10"/>
              </a:rPr>
              <a:t>LUMPII - Kursi ārstiem</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11"/>
              </a:rPr>
              <a:t>Profesionālā tālākizglītība un veselības aprūpe - Kursi medmāsām</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12"/>
              </a:rPr>
              <a:t>MEDICINASKURSI</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u="sng">
                <a:solidFill>
                  <a:schemeClr val="hlink"/>
                </a:solidFill>
                <a:latin typeface="Times New Roman"/>
                <a:ea typeface="Times New Roman"/>
                <a:cs typeface="Times New Roman"/>
                <a:sym typeface="Times New Roman"/>
                <a:hlinkClick r:id="rId13"/>
              </a:rPr>
              <a:t>Eiropas sociālā fonda līdzfinansētie kursi | RSU</a:t>
            </a:r>
            <a:endParaRPr sz="1800">
              <a:latin typeface="Times New Roman"/>
              <a:ea typeface="Times New Roman"/>
              <a:cs typeface="Times New Roman"/>
              <a:sym typeface="Times New Roman"/>
            </a:endParaRPr>
          </a:p>
          <a:p>
            <a:pPr indent="-228600" lvl="0" marL="228600" rtl="0" algn="l">
              <a:lnSpc>
                <a:spcPct val="90000"/>
              </a:lnSpc>
              <a:spcBef>
                <a:spcPts val="1000"/>
              </a:spcBef>
              <a:spcAft>
                <a:spcPts val="0"/>
              </a:spcAft>
              <a:buClr>
                <a:schemeClr val="dk1"/>
              </a:buClr>
              <a:buSzPts val="1800"/>
              <a:buFont typeface="Noto Sans Symbols"/>
              <a:buChar char="⮚"/>
            </a:pPr>
            <a:r>
              <a:rPr lang="en-US" sz="1800">
                <a:latin typeface="Times New Roman"/>
                <a:ea typeface="Times New Roman"/>
                <a:cs typeface="Times New Roman"/>
                <a:sym typeface="Times New Roman"/>
              </a:rPr>
              <a:t>u.c.</a:t>
            </a:r>
            <a:endParaRPr/>
          </a:p>
          <a:p>
            <a:pPr indent="-114300" lvl="0" marL="228600" rtl="0" algn="l">
              <a:lnSpc>
                <a:spcPct val="90000"/>
              </a:lnSpc>
              <a:spcBef>
                <a:spcPts val="1000"/>
              </a:spcBef>
              <a:spcAft>
                <a:spcPts val="1600"/>
              </a:spcAft>
              <a:buClr>
                <a:schemeClr val="dk1"/>
              </a:buClr>
              <a:buSzPts val="1800"/>
              <a:buFont typeface="Noto Sans Symbols"/>
              <a:buNone/>
            </a:pPr>
            <a:r>
              <a:t/>
            </a:r>
            <a:endParaRPr sz="1800">
              <a:latin typeface="Times New Roman"/>
              <a:ea typeface="Times New Roman"/>
              <a:cs typeface="Times New Roman"/>
              <a:sym typeface="Times New Roman"/>
            </a:endParaRPr>
          </a:p>
        </p:txBody>
      </p:sp>
      <p:pic>
        <p:nvPicPr>
          <p:cNvPr id="125" name="Google Shape;125;p7"/>
          <p:cNvPicPr preferRelativeResize="0"/>
          <p:nvPr/>
        </p:nvPicPr>
        <p:blipFill>
          <a:blip r:embed="rId14">
            <a:alphaModFix/>
          </a:blip>
          <a:stretch>
            <a:fillRect/>
          </a:stretch>
        </p:blipFill>
        <p:spPr>
          <a:xfrm>
            <a:off x="7618175" y="1615125"/>
            <a:ext cx="2241050" cy="2241050"/>
          </a:xfrm>
          <a:prstGeom prst="rect">
            <a:avLst/>
          </a:prstGeom>
          <a:noFill/>
          <a:ln>
            <a:noFill/>
          </a:ln>
        </p:spPr>
      </p:pic>
      <p:pic>
        <p:nvPicPr>
          <p:cNvPr id="126" name="Google Shape;126;p7"/>
          <p:cNvPicPr preferRelativeResize="0"/>
          <p:nvPr/>
        </p:nvPicPr>
        <p:blipFill rotWithShape="1">
          <a:blip r:embed="rId15">
            <a:alphaModFix/>
          </a:blip>
          <a:srcRect b="0" l="0" r="0" t="0"/>
          <a:stretch/>
        </p:blipFill>
        <p:spPr>
          <a:xfrm>
            <a:off x="5062127" y="1788423"/>
            <a:ext cx="2067745" cy="206774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1000"/>
                                  </p:stCondLst>
                                  <p:childTnLst>
                                    <p:set>
                                      <p:cBhvr>
                                        <p:cTn dur="1" fill="hold">
                                          <p:stCondLst>
                                            <p:cond delay="0"/>
                                          </p:stCondLst>
                                        </p:cTn>
                                        <p:tgtEl>
                                          <p:spTgt spid="123"/>
                                        </p:tgtEl>
                                        <p:attrNameLst>
                                          <p:attrName>style.visibility</p:attrName>
                                        </p:attrNameLst>
                                      </p:cBhvr>
                                      <p:to>
                                        <p:strVal val="visible"/>
                                      </p:to>
                                    </p:set>
                                    <p:animEffect filter="fade" transition="in">
                                      <p:cBhvr>
                                        <p:cTn dur="400"/>
                                        <p:tgtEl>
                                          <p:spTgt spid="1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2025-05-18T06:24:12Z</dcterms:created>
  <dc:creator>EVITA ERNESTSONE-KLINTS</dc:creator>
</cp:coreProperties>
</file>